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2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5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8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19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0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56" r:id="rId1"/>
  </p:sldMasterIdLst>
  <p:notesMasterIdLst>
    <p:notesMasterId r:id="rId100"/>
  </p:notesMasterIdLst>
  <p:handoutMasterIdLst>
    <p:handoutMasterId r:id="rId101"/>
  </p:handoutMasterIdLst>
  <p:sldIdLst>
    <p:sldId id="653" r:id="rId2"/>
    <p:sldId id="463" r:id="rId3"/>
    <p:sldId id="464" r:id="rId4"/>
    <p:sldId id="465" r:id="rId5"/>
    <p:sldId id="725" r:id="rId6"/>
    <p:sldId id="726" r:id="rId7"/>
    <p:sldId id="435" r:id="rId8"/>
    <p:sldId id="406" r:id="rId9"/>
    <p:sldId id="389" r:id="rId10"/>
    <p:sldId id="293" r:id="rId11"/>
    <p:sldId id="634" r:id="rId12"/>
    <p:sldId id="496" r:id="rId13"/>
    <p:sldId id="294" r:id="rId14"/>
    <p:sldId id="498" r:id="rId15"/>
    <p:sldId id="499" r:id="rId16"/>
    <p:sldId id="517" r:id="rId17"/>
    <p:sldId id="295" r:id="rId18"/>
    <p:sldId id="500" r:id="rId19"/>
    <p:sldId id="647" r:id="rId20"/>
    <p:sldId id="298" r:id="rId21"/>
    <p:sldId id="514" r:id="rId22"/>
    <p:sldId id="515" r:id="rId23"/>
    <p:sldId id="299" r:id="rId24"/>
    <p:sldId id="501" r:id="rId25"/>
    <p:sldId id="516" r:id="rId26"/>
    <p:sldId id="503" r:id="rId27"/>
    <p:sldId id="300" r:id="rId28"/>
    <p:sldId id="504" r:id="rId29"/>
    <p:sldId id="505" r:id="rId30"/>
    <p:sldId id="506" r:id="rId31"/>
    <p:sldId id="303" r:id="rId32"/>
    <p:sldId id="507" r:id="rId33"/>
    <p:sldId id="508" r:id="rId34"/>
    <p:sldId id="509" r:id="rId35"/>
    <p:sldId id="302" r:id="rId36"/>
    <p:sldId id="518" r:id="rId37"/>
    <p:sldId id="520" r:id="rId38"/>
    <p:sldId id="557" r:id="rId39"/>
    <p:sldId id="521" r:id="rId40"/>
    <p:sldId id="522" r:id="rId41"/>
    <p:sldId id="523" r:id="rId42"/>
    <p:sldId id="562" r:id="rId43"/>
    <p:sldId id="727" r:id="rId44"/>
    <p:sldId id="560" r:id="rId45"/>
    <p:sldId id="559" r:id="rId46"/>
    <p:sldId id="273" r:id="rId47"/>
    <p:sldId id="524" r:id="rId48"/>
    <p:sldId id="556" r:id="rId49"/>
    <p:sldId id="527" r:id="rId50"/>
    <p:sldId id="432" r:id="rId51"/>
    <p:sldId id="581" r:id="rId52"/>
    <p:sldId id="703" r:id="rId53"/>
    <p:sldId id="704" r:id="rId54"/>
    <p:sldId id="705" r:id="rId55"/>
    <p:sldId id="585" r:id="rId56"/>
    <p:sldId id="587" r:id="rId57"/>
    <p:sldId id="586" r:id="rId58"/>
    <p:sldId id="588" r:id="rId59"/>
    <p:sldId id="589" r:id="rId60"/>
    <p:sldId id="635" r:id="rId61"/>
    <p:sldId id="590" r:id="rId62"/>
    <p:sldId id="591" r:id="rId63"/>
    <p:sldId id="592" r:id="rId64"/>
    <p:sldId id="662" r:id="rId65"/>
    <p:sldId id="663" r:id="rId66"/>
    <p:sldId id="593" r:id="rId67"/>
    <p:sldId id="668" r:id="rId68"/>
    <p:sldId id="667" r:id="rId69"/>
    <p:sldId id="669" r:id="rId70"/>
    <p:sldId id="670" r:id="rId71"/>
    <p:sldId id="671" r:id="rId72"/>
    <p:sldId id="672" r:id="rId73"/>
    <p:sldId id="598" r:id="rId74"/>
    <p:sldId id="599" r:id="rId75"/>
    <p:sldId id="673" r:id="rId76"/>
    <p:sldId id="601" r:id="rId77"/>
    <p:sldId id="674" r:id="rId78"/>
    <p:sldId id="676" r:id="rId79"/>
    <p:sldId id="677" r:id="rId80"/>
    <p:sldId id="678" r:id="rId81"/>
    <p:sldId id="711" r:id="rId82"/>
    <p:sldId id="712" r:id="rId83"/>
    <p:sldId id="713" r:id="rId84"/>
    <p:sldId id="714" r:id="rId85"/>
    <p:sldId id="715" r:id="rId86"/>
    <p:sldId id="716" r:id="rId87"/>
    <p:sldId id="720" r:id="rId88"/>
    <p:sldId id="721" r:id="rId89"/>
    <p:sldId id="722" r:id="rId90"/>
    <p:sldId id="723" r:id="rId91"/>
    <p:sldId id="717" r:id="rId92"/>
    <p:sldId id="603" r:id="rId93"/>
    <p:sldId id="605" r:id="rId94"/>
    <p:sldId id="606" r:id="rId95"/>
    <p:sldId id="724" r:id="rId96"/>
    <p:sldId id="608" r:id="rId97"/>
    <p:sldId id="554" r:id="rId98"/>
    <p:sldId id="679" r:id="rId99"/>
  </p:sldIdLst>
  <p:sldSz cx="12187238" cy="6859588"/>
  <p:notesSz cx="6669088" cy="9918700"/>
  <p:defaultTextStyle>
    <a:defPPr>
      <a:defRPr lang="en-US"/>
    </a:defPPr>
    <a:lvl1pPr marL="0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148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297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7445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6594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5747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4895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4043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3192" algn="l" defTabSz="121829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1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4">
          <p15:clr>
            <a:srgbClr val="A4A3A4"/>
          </p15:clr>
        </p15:guide>
        <p15:guide id="2" pos="210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CC"/>
    <a:srgbClr val="66FF99"/>
    <a:srgbClr val="EA84E5"/>
    <a:srgbClr val="FFFF00"/>
    <a:srgbClr val="722CDA"/>
    <a:srgbClr val="7E1DA9"/>
    <a:srgbClr val="DB2DD3"/>
    <a:srgbClr val="119727"/>
    <a:srgbClr val="FFFFFF"/>
    <a:srgbClr val="88EC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ลักษณะสีปานกลาง 4 - เน้น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ลักษณะชุดรูปแบบ 1 - เน้น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ลักษณะชุดรูปแบบ 1 - เน้น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ลักษณะชุดรูปแบบ 1 - เน้น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1E4AEA4-8DFA-4A89-87EB-49C32662AFE0}" styleName="ลักษณะสีปานกลาง 2 - เน้น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54" autoAdjust="0"/>
    <p:restoredTop sz="99283" autoAdjust="0"/>
  </p:normalViewPr>
  <p:slideViewPr>
    <p:cSldViewPr>
      <p:cViewPr>
        <p:scale>
          <a:sx n="82" d="100"/>
          <a:sy n="82" d="100"/>
        </p:scale>
        <p:origin x="-204" y="-30"/>
      </p:cViewPr>
      <p:guideLst>
        <p:guide orient="horz" pos="2161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3" d="100"/>
          <a:sy n="73" d="100"/>
        </p:scale>
        <p:origin x="-2148" y="-108"/>
      </p:cViewPr>
      <p:guideLst>
        <p:guide orient="horz" pos="3124"/>
        <p:guide pos="21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notesMaster" Target="notesMasters/notesMaster1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microsoft.com/office/2015/10/relationships/revisionInfo" Target="revisionInfo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F1E45E-9DFA-4174-A858-A43ABB6A07E9}" type="doc">
      <dgm:prSet loTypeId="urn:microsoft.com/office/officeart/2005/8/layout/chevron1" loCatId="process" qsTypeId="urn:microsoft.com/office/officeart/2005/8/quickstyle/simple1" qsCatId="simple" csTypeId="urn:microsoft.com/office/officeart/2005/8/colors/colorful1#3" csCatId="colorful" phldr="1"/>
      <dgm:spPr/>
    </dgm:pt>
    <dgm:pt modelId="{C1BC2726-D5CF-4D28-972D-5CFA72A1510B}">
      <dgm:prSet phldrT="[Text]" custT="1"/>
      <dgm:spPr/>
      <dgm:t>
        <a:bodyPr/>
        <a:lstStyle/>
        <a:p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28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</a:t>
          </a:r>
          <a:br>
            <a:rPr lang="th-TH" sz="28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การพัฒนาฝีมือแรงงาน </a:t>
          </a:r>
          <a:br>
            <a:rPr lang="th-TH" sz="28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i="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พ.ศ. 2545</a:t>
          </a:r>
          <a:endParaRPr lang="th-TH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BBEFA724-8522-4B3D-B149-D5F4DBE209C1}" type="par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BD9FBCE-AC10-4215-A1E9-6B2CEA347637}" type="sibTrans" cxnId="{ACEE799A-C9FE-42AD-A3A1-8C65E1C04B66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E9CBBCF-720E-40C9-9AA2-E2FE1159C426}">
      <dgm:prSet phldrT="[Text]" custT="1"/>
      <dgm:spPr>
        <a:ln>
          <a:solidFill>
            <a:srgbClr val="FFFF00"/>
          </a:solidFill>
        </a:ln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</a:p>
      </dgm:t>
    </dgm:pt>
    <dgm:pt modelId="{355B0BB2-29EF-4207-BF94-230BE7AE75C3}" type="par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7E3EE3F-D167-41A5-9611-50342746288F}" type="sibTrans" cxnId="{6DCB4883-06A4-4CB1-90EE-C45B935D2C77}">
      <dgm:prSet/>
      <dgm:spPr/>
      <dgm:t>
        <a:bodyPr/>
        <a:lstStyle/>
        <a:p>
          <a:endParaRPr lang="th-TH" sz="18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6D292EE-4537-4D24-8BBD-70ABB12ECF7F}" type="pres">
      <dgm:prSet presAssocID="{3DF1E45E-9DFA-4174-A858-A43ABB6A07E9}" presName="Name0" presStyleCnt="0">
        <dgm:presLayoutVars>
          <dgm:dir/>
          <dgm:animLvl val="lvl"/>
          <dgm:resizeHandles val="exact"/>
        </dgm:presLayoutVars>
      </dgm:prSet>
      <dgm:spPr/>
    </dgm:pt>
    <dgm:pt modelId="{D8F75765-F2C1-45FF-9C3A-6B25A89D096C}" type="pres">
      <dgm:prSet presAssocID="{C1BC2726-D5CF-4D28-972D-5CFA72A1510B}" presName="parTxOnly" presStyleLbl="node1" presStyleIdx="0" presStyleCnt="2" custLinFactNeighborY="-61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A71ECB9-5678-42BB-9BC8-9283BE817D2D}" type="pres">
      <dgm:prSet presAssocID="{5BD9FBCE-AC10-4215-A1E9-6B2CEA347637}" presName="parTxOnlySpace" presStyleCnt="0"/>
      <dgm:spPr/>
    </dgm:pt>
    <dgm:pt modelId="{82E5E7C5-11CC-4C8E-9B8F-0C527D484904}" type="pres">
      <dgm:prSet presAssocID="{FE9CBBCF-720E-40C9-9AA2-E2FE1159C426}" presName="parTxOnly" presStyleLbl="node1" presStyleIdx="1" presStyleCnt="2" custLinFactNeighborY="-611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A5B3C929-A619-473E-87EE-DD10CFB735EC}" type="presOf" srcId="{C1BC2726-D5CF-4D28-972D-5CFA72A1510B}" destId="{D8F75765-F2C1-45FF-9C3A-6B25A89D096C}" srcOrd="0" destOrd="0" presId="urn:microsoft.com/office/officeart/2005/8/layout/chevron1"/>
    <dgm:cxn modelId="{6DCB4883-06A4-4CB1-90EE-C45B935D2C77}" srcId="{3DF1E45E-9DFA-4174-A858-A43ABB6A07E9}" destId="{FE9CBBCF-720E-40C9-9AA2-E2FE1159C426}" srcOrd="1" destOrd="0" parTransId="{355B0BB2-29EF-4207-BF94-230BE7AE75C3}" sibTransId="{57E3EE3F-D167-41A5-9611-50342746288F}"/>
    <dgm:cxn modelId="{BF0C000D-112A-49D1-A128-62E7946CDE61}" type="presOf" srcId="{FE9CBBCF-720E-40C9-9AA2-E2FE1159C426}" destId="{82E5E7C5-11CC-4C8E-9B8F-0C527D484904}" srcOrd="0" destOrd="0" presId="urn:microsoft.com/office/officeart/2005/8/layout/chevron1"/>
    <dgm:cxn modelId="{EDB3A8E4-CC29-407B-A37E-047EA9A97D45}" type="presOf" srcId="{3DF1E45E-9DFA-4174-A858-A43ABB6A07E9}" destId="{A6D292EE-4537-4D24-8BBD-70ABB12ECF7F}" srcOrd="0" destOrd="0" presId="urn:microsoft.com/office/officeart/2005/8/layout/chevron1"/>
    <dgm:cxn modelId="{ACEE799A-C9FE-42AD-A3A1-8C65E1C04B66}" srcId="{3DF1E45E-9DFA-4174-A858-A43ABB6A07E9}" destId="{C1BC2726-D5CF-4D28-972D-5CFA72A1510B}" srcOrd="0" destOrd="0" parTransId="{BBEFA724-8522-4B3D-B149-D5F4DBE209C1}" sibTransId="{5BD9FBCE-AC10-4215-A1E9-6B2CEA347637}"/>
    <dgm:cxn modelId="{EF399B82-C580-44CD-BFB4-06EE248F237A}" type="presParOf" srcId="{A6D292EE-4537-4D24-8BBD-70ABB12ECF7F}" destId="{D8F75765-F2C1-45FF-9C3A-6B25A89D096C}" srcOrd="0" destOrd="0" presId="urn:microsoft.com/office/officeart/2005/8/layout/chevron1"/>
    <dgm:cxn modelId="{41F34427-847A-4702-8456-03E7A10B8C0D}" type="presParOf" srcId="{A6D292EE-4537-4D24-8BBD-70ABB12ECF7F}" destId="{1A71ECB9-5678-42BB-9BC8-9283BE817D2D}" srcOrd="1" destOrd="0" presId="urn:microsoft.com/office/officeart/2005/8/layout/chevron1"/>
    <dgm:cxn modelId="{62244A93-EFBF-4650-B7CC-A564CEE8DCF0}" type="presParOf" srcId="{A6D292EE-4537-4D24-8BBD-70ABB12ECF7F}" destId="{82E5E7C5-11CC-4C8E-9B8F-0C527D484904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</dgm:pt>
    <dgm:pt modelId="{F04591DB-3B95-4B37-922F-65A9CFEB6FAB}">
      <dgm:prSet phldrT="[Text]"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ส่งเสริมให้สถานประกอบกิจการที่มีลูกจ้างตั้งแต่ 1 คนขึ้นไป  ดำเนินการพัฒนาฝีมือแรงงานให้กับลูกจ้างของตน</a:t>
          </a:r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5C120A63-510B-4C58-A65C-BF63417AC788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ให้สิทธิและประโยชน์ในการยกเว้นภาษี จำนวนร้อยละร้อย ของค่าใช้จ่ายที่ใช้ในการพัฒนาฝีมือแรงงาน</a:t>
          </a: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F1D89EB-B0F5-4006-A69B-9EC9A7652490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กำหนดให้สถานประกอบกิจการที่มีลูกจ้าง 100 คนขึ้นไป ต้องส่งเงินสบทบเข้ากองทุนพัฒนาฝีมือแรงงาน</a:t>
          </a: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</a:t>
          </a:r>
          <a:b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ยกเว้น สถานประกอบกิจการที่ดำเนินการพัฒนาฝีมือแรงงานให้แก่ลูกจ้าง ครบร้อยละ </a:t>
          </a:r>
          <a:r>
            <a:rPr lang="en-US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50 </a:t>
          </a:r>
          <a:r>
            <a:rPr 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ของจำนวนลูกจ้างทั้งหมด </a:t>
          </a:r>
          <a:br>
            <a:rPr 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    ไม่ต้องส่งเงินสมทบเข้ากองทุน</a:t>
          </a:r>
        </a:p>
      </dgm:t>
    </dgm:pt>
    <dgm:pt modelId="{0E2D4594-F755-4BC3-9AE8-542732F8EE54}" type="parTrans" cxnId="{02D7668D-DF36-4915-8A40-36187627299F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117B69A9-5027-4F49-A3DF-A88675C22849}" type="sibTrans" cxnId="{02D7668D-DF36-4915-8A40-36187627299F}">
      <dgm:prSet custT="1"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93AF0E03-E605-43FD-B8AE-BF385CA97B4B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ให้เงินกู้ยืมแก่นายจ้าง/ลูกจ้าง เพื่อนำไปฝึกอบรมฝีมือแรงงาน หรือทดสอบมาตรฐานฝีมือแรงงาน</a:t>
          </a:r>
        </a:p>
      </dgm:t>
    </dgm:pt>
    <dgm:pt modelId="{0ADB1DEB-F077-4953-AF60-BFDFEEFEBD5F}" type="par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C1E22FE9-5630-41EB-A14A-D098130AC850}" type="sibTrans" cxnId="{BB26DC5A-F262-4A98-B989-8578533150F7}">
      <dgm:prSet/>
      <dgm:spPr/>
      <dgm:t>
        <a:bodyPr/>
        <a:lstStyle/>
        <a:p>
          <a:endParaRPr lang="th-TH" sz="2200" b="1">
            <a:solidFill>
              <a:schemeClr val="tx1"/>
            </a:solidFill>
            <a:cs typeface="+mn-cs"/>
          </a:endParaRPr>
        </a:p>
      </dgm:t>
    </dgm:pt>
    <dgm:pt modelId="{D8EBC479-EDA4-450E-A8C0-39B7ECC9D324}">
      <dgm:prSet phldrT="[Text]" custT="1"/>
      <dgm:spPr/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5. ให้เงินช่วยเหลือหรืออุดหนุนเพื่อส่งเสริมการพัฒนาฝีมือแรงงาน</a:t>
          </a:r>
        </a:p>
      </dgm:t>
    </dgm:pt>
    <dgm:pt modelId="{4507E1AC-8BD1-40CD-A057-14B6E20616A1}" type="parTrans" cxnId="{35D46A42-A927-4F8B-A347-26993BD4360F}">
      <dgm:prSet/>
      <dgm:spPr/>
      <dgm:t>
        <a:bodyPr/>
        <a:lstStyle/>
        <a:p>
          <a:endParaRPr lang="en-US"/>
        </a:p>
      </dgm:t>
    </dgm:pt>
    <dgm:pt modelId="{0F00E257-B7DF-4F93-A5A9-DD20DB0AB7FD}" type="sibTrans" cxnId="{35D46A42-A927-4F8B-A347-26993BD4360F}">
      <dgm:prSet/>
      <dgm:spPr/>
      <dgm:t>
        <a:bodyPr/>
        <a:lstStyle/>
        <a:p>
          <a:endParaRPr lang="en-US"/>
        </a:p>
      </dgm:t>
    </dgm:pt>
    <dgm:pt modelId="{675C93E7-1C90-4998-8175-F7364359BE39}" type="pres">
      <dgm:prSet presAssocID="{493EAE2A-9F57-46C1-ACED-9FF71B33EA0E}" presName="linear" presStyleCnt="0">
        <dgm:presLayoutVars>
          <dgm:animLvl val="lvl"/>
          <dgm:resizeHandles val="exact"/>
        </dgm:presLayoutVars>
      </dgm:prSet>
      <dgm:spPr/>
    </dgm:pt>
    <dgm:pt modelId="{EF937540-1ECA-4C21-A641-EDBD299B450D}" type="pres">
      <dgm:prSet presAssocID="{F04591DB-3B95-4B37-922F-65A9CFEB6FAB}" presName="parentText" presStyleLbl="node1" presStyleIdx="0" presStyleCnt="5" custLinFactY="-18563" custLinFactNeighborX="-2033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087B7FB-7803-4DC8-87BF-BEBA986D11B0}" type="pres">
      <dgm:prSet presAssocID="{0DE89FAA-812A-4211-BD78-736C84963F05}" presName="spacer" presStyleCnt="0"/>
      <dgm:spPr/>
    </dgm:pt>
    <dgm:pt modelId="{A1C085AB-A1C2-47D8-A64B-DEBCE78F5946}" type="pres">
      <dgm:prSet presAssocID="{5C120A63-510B-4C58-A65C-BF63417AC788}" presName="parentText" presStyleLbl="node1" presStyleIdx="1" presStyleCnt="5" custLinFactY="-7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B8633C8-A602-4C67-914A-4D187F2447A8}" type="pres">
      <dgm:prSet presAssocID="{44304AF5-61EC-4551-ACCD-8EADF8E132F7}" presName="spacer" presStyleCnt="0"/>
      <dgm:spPr/>
    </dgm:pt>
    <dgm:pt modelId="{BEDACB00-D253-4EA5-875D-39D30D70CE24}" type="pres">
      <dgm:prSet presAssocID="{9F1D89EB-B0F5-4006-A69B-9EC9A7652490}" presName="parentText" presStyleLbl="node1" presStyleIdx="2" presStyleCnt="5" custScaleY="127097" custLinFactY="-2214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5DAA00A-56BC-4186-9630-14B03383824E}" type="pres">
      <dgm:prSet presAssocID="{117B69A9-5027-4F49-A3DF-A88675C22849}" presName="spacer" presStyleCnt="0"/>
      <dgm:spPr/>
    </dgm:pt>
    <dgm:pt modelId="{798D813B-659D-4D24-AE9E-0347E2FA2544}" type="pres">
      <dgm:prSet presAssocID="{93AF0E03-E605-43FD-B8AE-BF385CA97B4B}" presName="parentText" presStyleLbl="node1" presStyleIdx="3" presStyleCnt="5" custLinFactY="-2446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394A63B-6F73-4837-822C-3556AB82097F}" type="pres">
      <dgm:prSet presAssocID="{C1E22FE9-5630-41EB-A14A-D098130AC850}" presName="spacer" presStyleCnt="0"/>
      <dgm:spPr/>
    </dgm:pt>
    <dgm:pt modelId="{4069B5E3-679A-42AA-9AD5-D0AC158A63A0}" type="pres">
      <dgm:prSet presAssocID="{D8EBC479-EDA4-450E-A8C0-39B7ECC9D324}" presName="parentText" presStyleLbl="node1" presStyleIdx="4" presStyleCnt="5" custScaleY="51785" custLinFactY="-31993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7CA5B55C-3342-42CF-A666-EB77342F9E23}" type="presOf" srcId="{F04591DB-3B95-4B37-922F-65A9CFEB6FAB}" destId="{EF937540-1ECA-4C21-A641-EDBD299B450D}" srcOrd="0" destOrd="0" presId="urn:microsoft.com/office/officeart/2005/8/layout/vList2"/>
    <dgm:cxn modelId="{75D3FB7C-6494-44A2-8E10-4CBFAE34F1F5}" type="presOf" srcId="{5C120A63-510B-4C58-A65C-BF63417AC788}" destId="{A1C085AB-A1C2-47D8-A64B-DEBCE78F5946}" srcOrd="0" destOrd="0" presId="urn:microsoft.com/office/officeart/2005/8/layout/vList2"/>
    <dgm:cxn modelId="{02D7668D-DF36-4915-8A40-36187627299F}" srcId="{493EAE2A-9F57-46C1-ACED-9FF71B33EA0E}" destId="{9F1D89EB-B0F5-4006-A69B-9EC9A7652490}" srcOrd="2" destOrd="0" parTransId="{0E2D4594-F755-4BC3-9AE8-542732F8EE54}" sibTransId="{117B69A9-5027-4F49-A3DF-A88675C22849}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35D46A42-A927-4F8B-A347-26993BD4360F}" srcId="{493EAE2A-9F57-46C1-ACED-9FF71B33EA0E}" destId="{D8EBC479-EDA4-450E-A8C0-39B7ECC9D324}" srcOrd="4" destOrd="0" parTransId="{4507E1AC-8BD1-40CD-A057-14B6E20616A1}" sibTransId="{0F00E257-B7DF-4F93-A5A9-DD20DB0AB7FD}"/>
    <dgm:cxn modelId="{3BF23797-3213-42B8-B9CF-C3586B978070}" type="presOf" srcId="{9F1D89EB-B0F5-4006-A69B-9EC9A7652490}" destId="{BEDACB00-D253-4EA5-875D-39D30D70CE24}" srcOrd="0" destOrd="0" presId="urn:microsoft.com/office/officeart/2005/8/layout/vList2"/>
    <dgm:cxn modelId="{27D56C2C-8730-4BEC-89D3-47FADB9DB5CC}" type="presOf" srcId="{493EAE2A-9F57-46C1-ACED-9FF71B33EA0E}" destId="{675C93E7-1C90-4998-8175-F7364359BE39}" srcOrd="0" destOrd="0" presId="urn:microsoft.com/office/officeart/2005/8/layout/vList2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C126A7A1-39BA-40BD-8ED6-20577E54BE4B}" type="presOf" srcId="{D8EBC479-EDA4-450E-A8C0-39B7ECC9D324}" destId="{4069B5E3-679A-42AA-9AD5-D0AC158A63A0}" srcOrd="0" destOrd="0" presId="urn:microsoft.com/office/officeart/2005/8/layout/vList2"/>
    <dgm:cxn modelId="{BB26DC5A-F262-4A98-B989-8578533150F7}" srcId="{493EAE2A-9F57-46C1-ACED-9FF71B33EA0E}" destId="{93AF0E03-E605-43FD-B8AE-BF385CA97B4B}" srcOrd="3" destOrd="0" parTransId="{0ADB1DEB-F077-4953-AF60-BFDFEEFEBD5F}" sibTransId="{C1E22FE9-5630-41EB-A14A-D098130AC850}"/>
    <dgm:cxn modelId="{922CE79E-FC04-4C9F-8C36-CC94EE25A390}" type="presOf" srcId="{93AF0E03-E605-43FD-B8AE-BF385CA97B4B}" destId="{798D813B-659D-4D24-AE9E-0347E2FA2544}" srcOrd="0" destOrd="0" presId="urn:microsoft.com/office/officeart/2005/8/layout/vList2"/>
    <dgm:cxn modelId="{B8120A63-1490-4655-A297-43CDB2A2B3EF}" type="presParOf" srcId="{675C93E7-1C90-4998-8175-F7364359BE39}" destId="{EF937540-1ECA-4C21-A641-EDBD299B450D}" srcOrd="0" destOrd="0" presId="urn:microsoft.com/office/officeart/2005/8/layout/vList2"/>
    <dgm:cxn modelId="{0A89CFDC-669B-49A8-93AD-EA880BA9D025}" type="presParOf" srcId="{675C93E7-1C90-4998-8175-F7364359BE39}" destId="{2087B7FB-7803-4DC8-87BF-BEBA986D11B0}" srcOrd="1" destOrd="0" presId="urn:microsoft.com/office/officeart/2005/8/layout/vList2"/>
    <dgm:cxn modelId="{9818B13D-08C1-439F-8A85-BD3C51EF987A}" type="presParOf" srcId="{675C93E7-1C90-4998-8175-F7364359BE39}" destId="{A1C085AB-A1C2-47D8-A64B-DEBCE78F5946}" srcOrd="2" destOrd="0" presId="urn:microsoft.com/office/officeart/2005/8/layout/vList2"/>
    <dgm:cxn modelId="{5C405648-E7D7-440B-9E59-050106D38A35}" type="presParOf" srcId="{675C93E7-1C90-4998-8175-F7364359BE39}" destId="{7B8633C8-A602-4C67-914A-4D187F2447A8}" srcOrd="3" destOrd="0" presId="urn:microsoft.com/office/officeart/2005/8/layout/vList2"/>
    <dgm:cxn modelId="{56DE7FE0-EEDB-455F-A757-18EB6BDC2531}" type="presParOf" srcId="{675C93E7-1C90-4998-8175-F7364359BE39}" destId="{BEDACB00-D253-4EA5-875D-39D30D70CE24}" srcOrd="4" destOrd="0" presId="urn:microsoft.com/office/officeart/2005/8/layout/vList2"/>
    <dgm:cxn modelId="{98A62E0F-F572-4AA1-8EF4-4F5095E55C1E}" type="presParOf" srcId="{675C93E7-1C90-4998-8175-F7364359BE39}" destId="{A5DAA00A-56BC-4186-9630-14B03383824E}" srcOrd="5" destOrd="0" presId="urn:microsoft.com/office/officeart/2005/8/layout/vList2"/>
    <dgm:cxn modelId="{E65486E9-6FB4-4CAD-A505-1508B8F67847}" type="presParOf" srcId="{675C93E7-1C90-4998-8175-F7364359BE39}" destId="{798D813B-659D-4D24-AE9E-0347E2FA2544}" srcOrd="6" destOrd="0" presId="urn:microsoft.com/office/officeart/2005/8/layout/vList2"/>
    <dgm:cxn modelId="{A36895A2-9E9E-47AE-ACB4-FDDFD8D60FD9}" type="presParOf" srcId="{675C93E7-1C90-4998-8175-F7364359BE39}" destId="{A394A63B-6F73-4837-822C-3556AB82097F}" srcOrd="7" destOrd="0" presId="urn:microsoft.com/office/officeart/2005/8/layout/vList2"/>
    <dgm:cxn modelId="{1DC454AD-00B7-4341-B101-93F9B00CD6ED}" type="presParOf" srcId="{675C93E7-1C90-4998-8175-F7364359BE39}" destId="{4069B5E3-679A-42AA-9AD5-D0AC158A63A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3EAE2A-9F57-46C1-ACED-9FF71B33EA0E}" type="doc">
      <dgm:prSet loTypeId="urn:microsoft.com/office/officeart/2005/8/layout/default#6" loCatId="list" qsTypeId="urn:microsoft.com/office/officeart/2005/8/quickstyle/simple1" qsCatId="simple" csTypeId="urn:microsoft.com/office/officeart/2005/8/colors/colorful5" csCatId="colorful" phldr="1"/>
      <dgm:spPr/>
    </dgm:pt>
    <dgm:pt modelId="{F04591DB-3B95-4B37-922F-65A9CFEB6FAB}">
      <dgm:prSet phldrT="[Text]" custT="1"/>
      <dgm:spPr/>
      <dgm:t>
        <a:bodyPr/>
        <a:lstStyle/>
        <a:p>
          <a:pPr algn="ctr"/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</a:p>
      </dgm:t>
    </dgm:pt>
    <dgm:pt modelId="{B0C6581F-94A1-40C2-B097-71B9073F46B4}" type="parTrans" cxnId="{035059C1-887B-46F7-BA03-DEC0493093AC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DE89FAA-812A-4211-BD78-736C84963F05}" type="sibTrans" cxnId="{035059C1-887B-46F7-BA03-DEC0493093AC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C120A63-510B-4C58-A65C-BF63417AC788}">
      <dgm:prSet phldrT="[Text]" custT="1"/>
      <dgm:spPr/>
      <dgm:t>
        <a:bodyPr/>
        <a:lstStyle/>
        <a:p>
          <a:pPr algn="ctr"/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</a:p>
      </dgm:t>
    </dgm:pt>
    <dgm:pt modelId="{5B3FB533-50F2-4C09-9FFD-4F83AF788347}" type="parTrans" cxnId="{3A852BD6-83F7-401C-8A3E-65E4EFF06D2D}">
      <dgm:prSet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4304AF5-61EC-4551-ACCD-8EADF8E132F7}" type="sibTrans" cxnId="{3A852BD6-83F7-401C-8A3E-65E4EFF06D2D}">
      <dgm:prSet custT="1"/>
      <dgm:spPr/>
      <dgm:t>
        <a:bodyPr/>
        <a:lstStyle/>
        <a:p>
          <a:pPr algn="ctr"/>
          <a:endParaRPr lang="th-TH" sz="3600" b="1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0CF5C66-C834-40FD-B8A1-43D0789F48D4}" type="pres">
      <dgm:prSet presAssocID="{493EAE2A-9F57-46C1-ACED-9FF71B33EA0E}" presName="diagram" presStyleCnt="0">
        <dgm:presLayoutVars>
          <dgm:dir/>
          <dgm:resizeHandles val="exact"/>
        </dgm:presLayoutVars>
      </dgm:prSet>
      <dgm:spPr/>
    </dgm:pt>
    <dgm:pt modelId="{6632DCAE-5550-423B-BF78-C150EA09C1F4}" type="pres">
      <dgm:prSet presAssocID="{F04591DB-3B95-4B37-922F-65A9CFEB6FAB}" presName="node" presStyleLbl="node1" presStyleIdx="0" presStyleCnt="2" custLinFactX="4427" custLinFactNeighborX="100000" custLinFactNeighborY="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15965CE-6FFE-4BB8-8732-6D5B51C5CE69}" type="pres">
      <dgm:prSet presAssocID="{0DE89FAA-812A-4211-BD78-736C84963F05}" presName="sibTrans" presStyleCnt="0"/>
      <dgm:spPr/>
    </dgm:pt>
    <dgm:pt modelId="{EDE81AAF-CCB2-40EB-A96C-89EEE6579A21}" type="pres">
      <dgm:prSet presAssocID="{5C120A63-510B-4C58-A65C-BF63417AC788}" presName="node" presStyleLbl="node1" presStyleIdx="1" presStyleCnt="2" custLinFactX="-5174" custLinFactNeighborX="-100000" custLinFactNeighborY="-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925BE4F-5C2A-4F5E-82BF-F6D611B2CD70}" type="presOf" srcId="{5C120A63-510B-4C58-A65C-BF63417AC788}" destId="{EDE81AAF-CCB2-40EB-A96C-89EEE6579A21}" srcOrd="0" destOrd="0" presId="urn:microsoft.com/office/officeart/2005/8/layout/default#6"/>
    <dgm:cxn modelId="{3A852BD6-83F7-401C-8A3E-65E4EFF06D2D}" srcId="{493EAE2A-9F57-46C1-ACED-9FF71B33EA0E}" destId="{5C120A63-510B-4C58-A65C-BF63417AC788}" srcOrd="1" destOrd="0" parTransId="{5B3FB533-50F2-4C09-9FFD-4F83AF788347}" sibTransId="{44304AF5-61EC-4551-ACCD-8EADF8E132F7}"/>
    <dgm:cxn modelId="{1A757831-FBD8-49E5-83A2-BD6255BFDC40}" type="presOf" srcId="{493EAE2A-9F57-46C1-ACED-9FF71B33EA0E}" destId="{20CF5C66-C834-40FD-B8A1-43D0789F48D4}" srcOrd="0" destOrd="0" presId="urn:microsoft.com/office/officeart/2005/8/layout/default#6"/>
    <dgm:cxn modelId="{035059C1-887B-46F7-BA03-DEC0493093AC}" srcId="{493EAE2A-9F57-46C1-ACED-9FF71B33EA0E}" destId="{F04591DB-3B95-4B37-922F-65A9CFEB6FAB}" srcOrd="0" destOrd="0" parTransId="{B0C6581F-94A1-40C2-B097-71B9073F46B4}" sibTransId="{0DE89FAA-812A-4211-BD78-736C84963F05}"/>
    <dgm:cxn modelId="{B0BBE167-9E93-40D6-9503-D8988091C5F8}" type="presOf" srcId="{F04591DB-3B95-4B37-922F-65A9CFEB6FAB}" destId="{6632DCAE-5550-423B-BF78-C150EA09C1F4}" srcOrd="0" destOrd="0" presId="urn:microsoft.com/office/officeart/2005/8/layout/default#6"/>
    <dgm:cxn modelId="{47FB68BB-1D3C-4B0D-B79E-096ED9FE47C9}" type="presParOf" srcId="{20CF5C66-C834-40FD-B8A1-43D0789F48D4}" destId="{6632DCAE-5550-423B-BF78-C150EA09C1F4}" srcOrd="0" destOrd="0" presId="urn:microsoft.com/office/officeart/2005/8/layout/default#6"/>
    <dgm:cxn modelId="{2B91BF2B-54F4-46EE-A17D-9038B091F313}" type="presParOf" srcId="{20CF5C66-C834-40FD-B8A1-43D0789F48D4}" destId="{115965CE-6FFE-4BB8-8732-6D5B51C5CE69}" srcOrd="1" destOrd="0" presId="urn:microsoft.com/office/officeart/2005/8/layout/default#6"/>
    <dgm:cxn modelId="{FEB3C749-D29F-4066-A38C-2ECD39AC15BD}" type="presParOf" srcId="{20CF5C66-C834-40FD-B8A1-43D0789F48D4}" destId="{EDE81AAF-CCB2-40EB-A96C-89EEE6579A21}" srcOrd="2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endParaRPr lang="th-TH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ดำเนินการทดสอบมาตรฐานฝีมือแรงงานแห่งชาติ 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E76F51D-1A6B-4890-8AB2-6429FD3D6E38}">
      <dgm:prSet phldrT="[ข้อความ]" custT="1"/>
      <dgm:spPr/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มีผู้ผ่าน</a:t>
          </a:r>
          <a: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 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100 คนขึ้นไป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(ส่วนที่เกิน 100 คน</a:t>
          </a:r>
          <a:r>
            <a:rPr lang="en-US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ถ้ามี 75 คนขึ้นไป </a:t>
          </a:r>
          <a:b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ให้ปัดเป็น 100 คน)</a:t>
          </a:r>
          <a:r>
            <a:rPr lang="en-US" sz="22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C3F82E55-E869-4106-BE98-D64E693FE140}" type="parTrans" cxnId="{99E2E2CE-52CD-47EC-980D-DB4C549E7B32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8116BA30-116F-408E-8A3F-1D0083F6690C}" type="sibTrans" cxnId="{99E2E2CE-52CD-47EC-980D-DB4C549E7B32}">
      <dgm:prSet custT="1"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นำจำนวนผู้ผ่านการทดสอบ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24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EA3523A9-A85A-48DD-9DEF-923ED6B967CF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ผู้ดำเนินการทดสอบมาตรฐานฝีมือแรงงานที่ได้รับอนุญาต ตามมาตรา 24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F8215E-B199-4528-A358-44DE3F5A82E4}" type="parTrans" cxnId="{485C86FC-ABE6-4D69-8ABF-AA38B5B06D9B}">
      <dgm:prSet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339E7BF2-D1BE-4768-8E60-136EC3C4C5F9}" type="sibTrans" cxnId="{485C86FC-ABE6-4D69-8ABF-AA38B5B06D9B}">
      <dgm:prSet custT="1"/>
      <dgm:spPr/>
      <dgm:t>
        <a:bodyPr/>
        <a:lstStyle/>
        <a:p>
          <a:endParaRPr lang="en-US" sz="24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AAADF07B-812A-483A-836A-3902DDF2321B}" type="pres">
      <dgm:prSet presAssocID="{EA3523A9-A85A-48DD-9DEF-923ED6B967C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F330597-58CD-4F9B-920A-1933B7BADA8A}" type="pres">
      <dgm:prSet presAssocID="{339E7BF2-D1BE-4768-8E60-136EC3C4C5F9}" presName="sibTrans" presStyleLbl="sibTrans2D1" presStyleIdx="0" presStyleCnt="3"/>
      <dgm:spPr/>
      <dgm:t>
        <a:bodyPr/>
        <a:lstStyle/>
        <a:p>
          <a:endParaRPr lang="th-TH"/>
        </a:p>
      </dgm:t>
    </dgm:pt>
    <dgm:pt modelId="{1C215CE1-148C-4F71-8F14-180391838C23}" type="pres">
      <dgm:prSet presAssocID="{339E7BF2-D1BE-4768-8E60-136EC3C4C5F9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21C10DE3-CD28-45C7-9C77-9461C1D9F453}" type="pres">
      <dgm:prSet presAssocID="{F4796FB9-5698-4183-B215-7A50201A7615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th-TH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C3EC4274-36EF-4F0F-9ADD-D15A38E651D9}" type="pres">
      <dgm:prSet presAssocID="{7E76F51D-1A6B-4890-8AB2-6429FD3D6E38}" presName="node" presStyleLbl="node1" presStyleIdx="2" presStyleCnt="4" custScaleY="100000" custLinFactNeighborX="391" custLinFactNeighborY="-137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9C02F06-B6BA-4485-A207-974690316DEA}" type="pres">
      <dgm:prSet presAssocID="{8116BA30-116F-408E-8A3F-1D0083F6690C}" presName="sibTrans" presStyleLbl="sibTrans2D1" presStyleIdx="2" presStyleCnt="3"/>
      <dgm:spPr/>
      <dgm:t>
        <a:bodyPr/>
        <a:lstStyle/>
        <a:p>
          <a:endParaRPr lang="th-TH"/>
        </a:p>
      </dgm:t>
    </dgm:pt>
    <dgm:pt modelId="{508DABA0-D751-44BB-B344-D74EC788DCFC}" type="pres">
      <dgm:prSet presAssocID="{8116BA30-116F-408E-8A3F-1D0083F6690C}" presName="connectorText" presStyleLbl="sibTrans2D1" presStyleIdx="2" presStyleCnt="3"/>
      <dgm:spPr/>
      <dgm:t>
        <a:bodyPr/>
        <a:lstStyle/>
        <a:p>
          <a:endParaRPr lang="th-TH"/>
        </a:p>
      </dgm:t>
    </dgm:pt>
    <dgm:pt modelId="{A2E2A8B2-D699-4134-8F29-65046C579564}" type="pres">
      <dgm:prSet presAssocID="{7D046B28-9EF5-4FD9-A2A0-65D25B1C23D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2114786-A830-418A-8F8B-2B8405D8D021}" type="presOf" srcId="{517E32EC-23DD-4371-903E-5951B81AFB0C}" destId="{2B84ACF0-5BA1-46EB-8CA9-81B4C03E2AA9}" srcOrd="0" destOrd="0" presId="urn:microsoft.com/office/officeart/2005/8/layout/process1"/>
    <dgm:cxn modelId="{0468D45C-E98F-42EF-AE65-04BD633F6C34}" type="presOf" srcId="{339E7BF2-D1BE-4768-8E60-136EC3C4C5F9}" destId="{BF330597-58CD-4F9B-920A-1933B7BADA8A}" srcOrd="0" destOrd="0" presId="urn:microsoft.com/office/officeart/2005/8/layout/process1"/>
    <dgm:cxn modelId="{6E60A467-0BA6-478D-8D49-8F68375E7995}" type="presOf" srcId="{7E76F51D-1A6B-4890-8AB2-6429FD3D6E38}" destId="{C3EC4274-36EF-4F0F-9ADD-D15A38E651D9}" srcOrd="0" destOrd="0" presId="urn:microsoft.com/office/officeart/2005/8/layout/process1"/>
    <dgm:cxn modelId="{9962F502-7410-4A29-BF31-81B418C53589}" type="presOf" srcId="{F4796FB9-5698-4183-B215-7A50201A7615}" destId="{21C10DE3-CD28-45C7-9C77-9461C1D9F453}" srcOrd="0" destOrd="0" presId="urn:microsoft.com/office/officeart/2005/8/layout/process1"/>
    <dgm:cxn modelId="{8F664A7C-326D-4C59-B572-B69D47DED56A}" type="presOf" srcId="{8116BA30-116F-408E-8A3F-1D0083F6690C}" destId="{99C02F06-B6BA-4485-A207-974690316DEA}" srcOrd="0" destOrd="0" presId="urn:microsoft.com/office/officeart/2005/8/layout/process1"/>
    <dgm:cxn modelId="{6BE22B8B-7B9F-464F-A0B6-C321B0FE41CC}" type="presOf" srcId="{7D046B28-9EF5-4FD9-A2A0-65D25B1C23D3}" destId="{A2E2A8B2-D699-4134-8F29-65046C579564}" srcOrd="0" destOrd="0" presId="urn:microsoft.com/office/officeart/2005/8/layout/process1"/>
    <dgm:cxn modelId="{1A5DBB60-58D1-4B29-A0B5-39B0F6EB07FD}" type="presOf" srcId="{517E32EC-23DD-4371-903E-5951B81AFB0C}" destId="{1C7731FE-A9A5-48FB-B2CB-CBC5EBD4E956}" srcOrd="1" destOrd="0" presId="urn:microsoft.com/office/officeart/2005/8/layout/process1"/>
    <dgm:cxn modelId="{5A13BF0A-4B70-46C3-9C57-437F841A7601}" type="presOf" srcId="{8116BA30-116F-408E-8A3F-1D0083F6690C}" destId="{508DABA0-D751-44BB-B344-D74EC788DCFC}" srcOrd="1" destOrd="0" presId="urn:microsoft.com/office/officeart/2005/8/layout/process1"/>
    <dgm:cxn modelId="{585FF312-55A5-4B4C-BD54-DB3A901125BF}" type="presOf" srcId="{EA3523A9-A85A-48DD-9DEF-923ED6B967CF}" destId="{AAADF07B-812A-483A-836A-3902DDF2321B}" srcOrd="0" destOrd="0" presId="urn:microsoft.com/office/officeart/2005/8/layout/process1"/>
    <dgm:cxn modelId="{3D9E1D1A-DD20-4514-AA5F-6DB7D6D47C70}" type="presOf" srcId="{339E7BF2-D1BE-4768-8E60-136EC3C4C5F9}" destId="{1C215CE1-148C-4F71-8F14-180391838C23}" srcOrd="1" destOrd="0" presId="urn:microsoft.com/office/officeart/2005/8/layout/process1"/>
    <dgm:cxn modelId="{485C86FC-ABE6-4D69-8ABF-AA38B5B06D9B}" srcId="{F8410939-CF6B-42F4-81D6-2A40B46C4637}" destId="{EA3523A9-A85A-48DD-9DEF-923ED6B967CF}" srcOrd="0" destOrd="0" parTransId="{B1F8215E-B199-4528-A358-44DE3F5A82E4}" sibTransId="{339E7BF2-D1BE-4768-8E60-136EC3C4C5F9}"/>
    <dgm:cxn modelId="{99E2E2CE-52CD-47EC-980D-DB4C549E7B32}" srcId="{F8410939-CF6B-42F4-81D6-2A40B46C4637}" destId="{7E76F51D-1A6B-4890-8AB2-6429FD3D6E38}" srcOrd="2" destOrd="0" parTransId="{C3F82E55-E869-4106-BE98-D64E693FE140}" sibTransId="{8116BA30-116F-408E-8A3F-1D0083F6690C}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D1A70CA6-C659-445B-8A79-713C204B5BE2}" type="presOf" srcId="{F8410939-CF6B-42F4-81D6-2A40B46C4637}" destId="{025017EA-F28C-45A6-B0D6-7E1B3FF1B0F5}" srcOrd="0" destOrd="0" presId="urn:microsoft.com/office/officeart/2005/8/layout/process1"/>
    <dgm:cxn modelId="{C1DB9AE2-92C3-420A-80C9-CFA52AA97616}" type="presParOf" srcId="{025017EA-F28C-45A6-B0D6-7E1B3FF1B0F5}" destId="{AAADF07B-812A-483A-836A-3902DDF2321B}" srcOrd="0" destOrd="0" presId="urn:microsoft.com/office/officeart/2005/8/layout/process1"/>
    <dgm:cxn modelId="{A3A6A1D2-C4A7-4ECB-AFA8-35FD641E9FFF}" type="presParOf" srcId="{025017EA-F28C-45A6-B0D6-7E1B3FF1B0F5}" destId="{BF330597-58CD-4F9B-920A-1933B7BADA8A}" srcOrd="1" destOrd="0" presId="urn:microsoft.com/office/officeart/2005/8/layout/process1"/>
    <dgm:cxn modelId="{B571C723-5C5D-4D8B-9A49-3AF1B4495481}" type="presParOf" srcId="{BF330597-58CD-4F9B-920A-1933B7BADA8A}" destId="{1C215CE1-148C-4F71-8F14-180391838C23}" srcOrd="0" destOrd="0" presId="urn:microsoft.com/office/officeart/2005/8/layout/process1"/>
    <dgm:cxn modelId="{95B5AA3C-6297-48B3-B735-51EA13DE8ED3}" type="presParOf" srcId="{025017EA-F28C-45A6-B0D6-7E1B3FF1B0F5}" destId="{21C10DE3-CD28-45C7-9C77-9461C1D9F453}" srcOrd="2" destOrd="0" presId="urn:microsoft.com/office/officeart/2005/8/layout/process1"/>
    <dgm:cxn modelId="{C4E8193B-E90F-4792-9934-806DBABB1075}" type="presParOf" srcId="{025017EA-F28C-45A6-B0D6-7E1B3FF1B0F5}" destId="{2B84ACF0-5BA1-46EB-8CA9-81B4C03E2AA9}" srcOrd="3" destOrd="0" presId="urn:microsoft.com/office/officeart/2005/8/layout/process1"/>
    <dgm:cxn modelId="{0C6F83B3-BB28-41AB-A89F-156CE708ADDC}" type="presParOf" srcId="{2B84ACF0-5BA1-46EB-8CA9-81B4C03E2AA9}" destId="{1C7731FE-A9A5-48FB-B2CB-CBC5EBD4E956}" srcOrd="0" destOrd="0" presId="urn:microsoft.com/office/officeart/2005/8/layout/process1"/>
    <dgm:cxn modelId="{FFCFB7BA-56D1-42E2-8D27-BDA56A3F284A}" type="presParOf" srcId="{025017EA-F28C-45A6-B0D6-7E1B3FF1B0F5}" destId="{C3EC4274-36EF-4F0F-9ADD-D15A38E651D9}" srcOrd="4" destOrd="0" presId="urn:microsoft.com/office/officeart/2005/8/layout/process1"/>
    <dgm:cxn modelId="{7C090CE2-58C4-4FDD-8441-314A017EA9C2}" type="presParOf" srcId="{025017EA-F28C-45A6-B0D6-7E1B3FF1B0F5}" destId="{99C02F06-B6BA-4485-A207-974690316DEA}" srcOrd="5" destOrd="0" presId="urn:microsoft.com/office/officeart/2005/8/layout/process1"/>
    <dgm:cxn modelId="{68FC9C1D-E641-4932-A865-20A605A3088D}" type="presParOf" srcId="{99C02F06-B6BA-4485-A207-974690316DEA}" destId="{508DABA0-D751-44BB-B344-D74EC788DCFC}" srcOrd="0" destOrd="0" presId="urn:microsoft.com/office/officeart/2005/8/layout/process1"/>
    <dgm:cxn modelId="{5320B9F3-C66F-4FAE-9D8D-85C087D306AD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3_2" csCatId="accent3" phldr="1"/>
      <dgm:spPr/>
    </dgm:pt>
    <dgm:pt modelId="{F4796FB9-5698-4183-B215-7A50201A7615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ศูนย์ทดสอบฯดำเนินการทดสอบ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มาตรฐานฝีมือแรงงานแห่งชาติ ให้แก่ผู้เข้ารับ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เมื่อดำเนินการทดสอบแล้วเสร็จยื่นขอรับเงินอุดหนุน</a:t>
          </a:r>
          <a:endParaRPr lang="en-US" sz="1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หน่วยงานของกรมฯ ส่งผู้เข้ารับ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pc="-50" baseline="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400" b="1" spc="-50" baseline="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spc="-50" baseline="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ไป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ทดสอบกับศูนย์ทดสอบมาตรฐานฝีมือแรงงาน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ศูนย์ทดสอบฯ รายงานผล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ให้หน่วยงานของกรมฯ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695593E-EE7A-451C-8795-3EBA4E45EC0B}" type="pres">
      <dgm:prSet presAssocID="{74D6ACEB-2C41-4530-BA33-D75C8FA8DACE}" presName="sibTrans" presStyleLbl="sibTrans2D1" presStyleIdx="0" presStyleCnt="3" custLinFactNeighborX="-41398"/>
      <dgm:spPr/>
      <dgm:t>
        <a:bodyPr/>
        <a:lstStyle/>
        <a:p>
          <a:endParaRPr lang="th-TH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5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B84ACF0-5BA1-46EB-8CA9-81B4C03E2AA9}" type="pres">
      <dgm:prSet presAssocID="{517E32EC-23DD-4371-903E-5951B81AFB0C}" presName="sibTrans" presStyleLbl="sibTrans2D1" presStyleIdx="1" presStyleCnt="3" custLinFactNeighborX="-42151"/>
      <dgm:spPr/>
      <dgm:t>
        <a:bodyPr/>
        <a:lstStyle/>
        <a:p>
          <a:endParaRPr lang="th-TH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9501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F0F3455-5AB6-43F2-939C-4BA9EF17B651}" type="pres">
      <dgm:prSet presAssocID="{DFE0C83A-9D09-46F2-8DD1-6D09A0AB55B1}" presName="sibTrans" presStyleLbl="sibTrans2D1" presStyleIdx="2" presStyleCnt="3" custLinFactNeighborX="-42850"/>
      <dgm:spPr/>
      <dgm:t>
        <a:bodyPr/>
        <a:lstStyle/>
        <a:p>
          <a:endParaRPr lang="th-TH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th-TH"/>
        </a:p>
      </dgm:t>
    </dgm:pt>
    <dgm:pt modelId="{A2E2A8B2-D699-4134-8F29-65046C579564}" type="pres">
      <dgm:prSet presAssocID="{7D046B28-9EF5-4FD9-A2A0-65D25B1C23D3}" presName="node" presStyleLbl="node1" presStyleIdx="3" presStyleCnt="4" custLinFactX="-16877" custLinFactNeighborX="-100000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152C49BB-0AFE-4F3D-847A-2669738CE6CE}" type="presOf" srcId="{74D6ACEB-2C41-4530-BA33-D75C8FA8DACE}" destId="{1695593E-EE7A-451C-8795-3EBA4E45EC0B}" srcOrd="0" destOrd="0" presId="urn:microsoft.com/office/officeart/2005/8/layout/process1"/>
    <dgm:cxn modelId="{63458667-21D6-41D8-9F97-91823FF7BCD0}" type="presOf" srcId="{F4796FB9-5698-4183-B215-7A50201A7615}" destId="{21C10DE3-CD28-45C7-9C77-9461C1D9F453}" srcOrd="0" destOrd="0" presId="urn:microsoft.com/office/officeart/2005/8/layout/process1"/>
    <dgm:cxn modelId="{F35FBA5F-48C9-47DF-9F43-E5654265A7AA}" type="presOf" srcId="{DFE0C83A-9D09-46F2-8DD1-6D09A0AB55B1}" destId="{34275A6E-7026-457C-9B4C-8D51E28AEE5B}" srcOrd="1" destOrd="0" presId="urn:microsoft.com/office/officeart/2005/8/layout/process1"/>
    <dgm:cxn modelId="{7E1C3414-8123-452B-A9B2-360B5DECB597}" type="presOf" srcId="{03782A1B-A435-4F10-803C-D029D3D30B28}" destId="{180ED129-2CC5-47DD-AE15-89EF3013291B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6AB48616-523B-45F7-8570-B4ADB9E6540D}" type="presOf" srcId="{74D6ACEB-2C41-4530-BA33-D75C8FA8DACE}" destId="{79ECDFA4-B17E-4068-A867-B9DBDD1F73FC}" srcOrd="1" destOrd="0" presId="urn:microsoft.com/office/officeart/2005/8/layout/process1"/>
    <dgm:cxn modelId="{927FB835-44A0-4644-B068-C9D6ED8D1C76}" type="presOf" srcId="{517E32EC-23DD-4371-903E-5951B81AFB0C}" destId="{2B84ACF0-5BA1-46EB-8CA9-81B4C03E2AA9}" srcOrd="0" destOrd="0" presId="urn:microsoft.com/office/officeart/2005/8/layout/process1"/>
    <dgm:cxn modelId="{BB87189F-5C2D-4114-8C6D-D998400BE7ED}" type="presOf" srcId="{517E32EC-23DD-4371-903E-5951B81AFB0C}" destId="{1C7731FE-A9A5-48FB-B2CB-CBC5EBD4E956}" srcOrd="1" destOrd="0" presId="urn:microsoft.com/office/officeart/2005/8/layout/process1"/>
    <dgm:cxn modelId="{49945ABC-F973-4E20-A964-2AB9015ACE8F}" type="presOf" srcId="{DFE0C83A-9D09-46F2-8DD1-6D09A0AB55B1}" destId="{6F0F3455-5AB6-43F2-939C-4BA9EF17B651}" srcOrd="0" destOrd="0" presId="urn:microsoft.com/office/officeart/2005/8/layout/process1"/>
    <dgm:cxn modelId="{042DAE85-6114-4FBD-99D6-39EF3535382F}" type="presOf" srcId="{F8410939-CF6B-42F4-81D6-2A40B46C4637}" destId="{025017EA-F28C-45A6-B0D6-7E1B3FF1B0F5}" srcOrd="0" destOrd="0" presId="urn:microsoft.com/office/officeart/2005/8/layout/process1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05B81778-4256-48C3-B930-7E2453A604B4}" type="presOf" srcId="{7D046B28-9EF5-4FD9-A2A0-65D25B1C23D3}" destId="{A2E2A8B2-D699-4134-8F29-65046C579564}" srcOrd="0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E9091035-AD88-44C4-8F5A-C0C9BAA55F9C}" type="presOf" srcId="{5A9754EC-F231-4DA8-99A9-DB37454B7AB7}" destId="{80E35B5E-65C4-4BA8-9B2E-D0812DCB808C}" srcOrd="0" destOrd="0" presId="urn:microsoft.com/office/officeart/2005/8/layout/process1"/>
    <dgm:cxn modelId="{93D6A3DE-C297-4307-9A0A-8A2375E7E491}" type="presParOf" srcId="{025017EA-F28C-45A6-B0D6-7E1B3FF1B0F5}" destId="{80E35B5E-65C4-4BA8-9B2E-D0812DCB808C}" srcOrd="0" destOrd="0" presId="urn:microsoft.com/office/officeart/2005/8/layout/process1"/>
    <dgm:cxn modelId="{8BEF6606-3613-4B3E-B2AE-3B37F10F34DB}" type="presParOf" srcId="{025017EA-F28C-45A6-B0D6-7E1B3FF1B0F5}" destId="{1695593E-EE7A-451C-8795-3EBA4E45EC0B}" srcOrd="1" destOrd="0" presId="urn:microsoft.com/office/officeart/2005/8/layout/process1"/>
    <dgm:cxn modelId="{23C52420-05B4-4610-8215-43593CE77EAB}" type="presParOf" srcId="{1695593E-EE7A-451C-8795-3EBA4E45EC0B}" destId="{79ECDFA4-B17E-4068-A867-B9DBDD1F73FC}" srcOrd="0" destOrd="0" presId="urn:microsoft.com/office/officeart/2005/8/layout/process1"/>
    <dgm:cxn modelId="{46026B24-49AE-47CD-ABD9-58FDEC7779CC}" type="presParOf" srcId="{025017EA-F28C-45A6-B0D6-7E1B3FF1B0F5}" destId="{21C10DE3-CD28-45C7-9C77-9461C1D9F453}" srcOrd="2" destOrd="0" presId="urn:microsoft.com/office/officeart/2005/8/layout/process1"/>
    <dgm:cxn modelId="{7CA94BBC-2722-4EB3-9A2E-156020F2BD9C}" type="presParOf" srcId="{025017EA-F28C-45A6-B0D6-7E1B3FF1B0F5}" destId="{2B84ACF0-5BA1-46EB-8CA9-81B4C03E2AA9}" srcOrd="3" destOrd="0" presId="urn:microsoft.com/office/officeart/2005/8/layout/process1"/>
    <dgm:cxn modelId="{CE0A5755-35A5-4E67-81A7-EA4F9315DDF7}" type="presParOf" srcId="{2B84ACF0-5BA1-46EB-8CA9-81B4C03E2AA9}" destId="{1C7731FE-A9A5-48FB-B2CB-CBC5EBD4E956}" srcOrd="0" destOrd="0" presId="urn:microsoft.com/office/officeart/2005/8/layout/process1"/>
    <dgm:cxn modelId="{38C8B927-C705-4847-8F88-FDAE4C863EBD}" type="presParOf" srcId="{025017EA-F28C-45A6-B0D6-7E1B3FF1B0F5}" destId="{180ED129-2CC5-47DD-AE15-89EF3013291B}" srcOrd="4" destOrd="0" presId="urn:microsoft.com/office/officeart/2005/8/layout/process1"/>
    <dgm:cxn modelId="{642E26BA-9C91-4018-A28C-93FD32855198}" type="presParOf" srcId="{025017EA-F28C-45A6-B0D6-7E1B3FF1B0F5}" destId="{6F0F3455-5AB6-43F2-939C-4BA9EF17B651}" srcOrd="5" destOrd="0" presId="urn:microsoft.com/office/officeart/2005/8/layout/process1"/>
    <dgm:cxn modelId="{E3B1F1A4-376A-42B0-BC3B-D98B04051A50}" type="presParOf" srcId="{6F0F3455-5AB6-43F2-939C-4BA9EF17B651}" destId="{34275A6E-7026-457C-9B4C-8D51E28AEE5B}" srcOrd="0" destOrd="0" presId="urn:microsoft.com/office/officeart/2005/8/layout/process1"/>
    <dgm:cxn modelId="{C4D80E60-0B00-4663-8C52-7655986BD0BE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ส่งเงินสมทบ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เข้ากองทุนฯ ภายในเวลาที่กฎหมายกำหนด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ร้อยละ 10 ของเงินสมทบที่ส่งเข้ากองทุน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 พ.ศ. 2559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ผู้ประกอบกิจการดำเนินการพัฒนาฝีมือแรงงานไม่ครบตามสัดส่วน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ที่กฎหมายกำหนด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ดำเนินการพัฒนาฝีมือแรงงานครบตามสัดส่วนที่กฎหมายกำหนด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th-TH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th-TH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th-TH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th-TH"/>
        </a:p>
      </dgm:t>
    </dgm:pt>
    <dgm:pt modelId="{A2E2A8B2-D699-4134-8F29-65046C579564}" type="pres">
      <dgm:prSet presAssocID="{7D046B28-9EF5-4FD9-A2A0-65D25B1C23D3}" presName="node" presStyleLbl="node1" presStyleIdx="3" presStyleCnt="4" custScaleX="120638" custLinFactNeighborX="-8494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AA5C3345-7085-42DA-B52B-486DB416A5E6}" type="presOf" srcId="{DFE0C83A-9D09-46F2-8DD1-6D09A0AB55B1}" destId="{6F0F3455-5AB6-43F2-939C-4BA9EF17B651}" srcOrd="0" destOrd="0" presId="urn:microsoft.com/office/officeart/2005/8/layout/process1"/>
    <dgm:cxn modelId="{18AC30FF-3AD5-4324-A9F4-99A1632AC123}" type="presOf" srcId="{74D6ACEB-2C41-4530-BA33-D75C8FA8DACE}" destId="{1695593E-EE7A-451C-8795-3EBA4E45EC0B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FAD3AE0B-A7F7-4514-A422-03FCC64027F8}" type="presOf" srcId="{03782A1B-A435-4F10-803C-D029D3D30B28}" destId="{180ED129-2CC5-47DD-AE15-89EF3013291B}" srcOrd="0" destOrd="0" presId="urn:microsoft.com/office/officeart/2005/8/layout/process1"/>
    <dgm:cxn modelId="{B69FB2A5-3392-479B-BF1B-A2491FEB6CC9}" type="presOf" srcId="{74D6ACEB-2C41-4530-BA33-D75C8FA8DACE}" destId="{79ECDFA4-B17E-4068-A867-B9DBDD1F73FC}" srcOrd="1" destOrd="0" presId="urn:microsoft.com/office/officeart/2005/8/layout/process1"/>
    <dgm:cxn modelId="{9B8FD804-1076-4B17-B5A4-C4585D71682B}" type="presOf" srcId="{5A9754EC-F231-4DA8-99A9-DB37454B7AB7}" destId="{80E35B5E-65C4-4BA8-9B2E-D0812DCB808C}" srcOrd="0" destOrd="0" presId="urn:microsoft.com/office/officeart/2005/8/layout/process1"/>
    <dgm:cxn modelId="{FF475C47-D16C-400A-AF86-CE00A64E9D9A}" type="presOf" srcId="{F8410939-CF6B-42F4-81D6-2A40B46C4637}" destId="{025017EA-F28C-45A6-B0D6-7E1B3FF1B0F5}" srcOrd="0" destOrd="0" presId="urn:microsoft.com/office/officeart/2005/8/layout/process1"/>
    <dgm:cxn modelId="{3B2AC6CF-87B5-42D3-9A2B-37B810CE3353}" type="presOf" srcId="{F4796FB9-5698-4183-B215-7A50201A7615}" destId="{21C10DE3-CD28-45C7-9C77-9461C1D9F453}" srcOrd="0" destOrd="0" presId="urn:microsoft.com/office/officeart/2005/8/layout/process1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6346EEC5-2A5E-408C-92EA-0EBA8A21723B}" type="presOf" srcId="{DFE0C83A-9D09-46F2-8DD1-6D09A0AB55B1}" destId="{34275A6E-7026-457C-9B4C-8D51E28AEE5B}" srcOrd="1" destOrd="0" presId="urn:microsoft.com/office/officeart/2005/8/layout/process1"/>
    <dgm:cxn modelId="{9A40BD04-6202-4506-B7BE-BA0C344D7B53}" type="presOf" srcId="{7D046B28-9EF5-4FD9-A2A0-65D25B1C23D3}" destId="{A2E2A8B2-D699-4134-8F29-65046C579564}" srcOrd="0" destOrd="0" presId="urn:microsoft.com/office/officeart/2005/8/layout/process1"/>
    <dgm:cxn modelId="{AA6A79B1-CFBC-4AE9-A6CD-B55587DA8605}" type="presOf" srcId="{517E32EC-23DD-4371-903E-5951B81AFB0C}" destId="{2B84ACF0-5BA1-46EB-8CA9-81B4C03E2AA9}" srcOrd="0" destOrd="0" presId="urn:microsoft.com/office/officeart/2005/8/layout/process1"/>
    <dgm:cxn modelId="{15AC6AA0-4F7A-424A-8F91-B850772BABDA}" type="presOf" srcId="{517E32EC-23DD-4371-903E-5951B81AFB0C}" destId="{1C7731FE-A9A5-48FB-B2CB-CBC5EBD4E956}" srcOrd="1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E298B0C9-A951-4C91-A46E-CC52FCC141E2}" type="presParOf" srcId="{025017EA-F28C-45A6-B0D6-7E1B3FF1B0F5}" destId="{80E35B5E-65C4-4BA8-9B2E-D0812DCB808C}" srcOrd="0" destOrd="0" presId="urn:microsoft.com/office/officeart/2005/8/layout/process1"/>
    <dgm:cxn modelId="{A2B6B6DD-47AA-42B7-8049-57C95B341EE9}" type="presParOf" srcId="{025017EA-F28C-45A6-B0D6-7E1B3FF1B0F5}" destId="{1695593E-EE7A-451C-8795-3EBA4E45EC0B}" srcOrd="1" destOrd="0" presId="urn:microsoft.com/office/officeart/2005/8/layout/process1"/>
    <dgm:cxn modelId="{ABB40929-7B5D-4757-80EE-1B8AE7762841}" type="presParOf" srcId="{1695593E-EE7A-451C-8795-3EBA4E45EC0B}" destId="{79ECDFA4-B17E-4068-A867-B9DBDD1F73FC}" srcOrd="0" destOrd="0" presId="urn:microsoft.com/office/officeart/2005/8/layout/process1"/>
    <dgm:cxn modelId="{C7B689C2-B4D8-464F-86F5-3B091D6B5CB0}" type="presParOf" srcId="{025017EA-F28C-45A6-B0D6-7E1B3FF1B0F5}" destId="{21C10DE3-CD28-45C7-9C77-9461C1D9F453}" srcOrd="2" destOrd="0" presId="urn:microsoft.com/office/officeart/2005/8/layout/process1"/>
    <dgm:cxn modelId="{4DE03542-ECBE-4D6B-B637-280F0462E08B}" type="presParOf" srcId="{025017EA-F28C-45A6-B0D6-7E1B3FF1B0F5}" destId="{2B84ACF0-5BA1-46EB-8CA9-81B4C03E2AA9}" srcOrd="3" destOrd="0" presId="urn:microsoft.com/office/officeart/2005/8/layout/process1"/>
    <dgm:cxn modelId="{73E8CCD4-7429-4B9E-8893-0C114BDA01ED}" type="presParOf" srcId="{2B84ACF0-5BA1-46EB-8CA9-81B4C03E2AA9}" destId="{1C7731FE-A9A5-48FB-B2CB-CBC5EBD4E956}" srcOrd="0" destOrd="0" presId="urn:microsoft.com/office/officeart/2005/8/layout/process1"/>
    <dgm:cxn modelId="{C3FA83DD-E50B-441F-9AD2-3A7FBAEFD5FF}" type="presParOf" srcId="{025017EA-F28C-45A6-B0D6-7E1B3FF1B0F5}" destId="{180ED129-2CC5-47DD-AE15-89EF3013291B}" srcOrd="4" destOrd="0" presId="urn:microsoft.com/office/officeart/2005/8/layout/process1"/>
    <dgm:cxn modelId="{C18470CF-056C-4052-9E28-85B359334604}" type="presParOf" srcId="{025017EA-F28C-45A6-B0D6-7E1B3FF1B0F5}" destId="{6F0F3455-5AB6-43F2-939C-4BA9EF17B651}" srcOrd="5" destOrd="0" presId="urn:microsoft.com/office/officeart/2005/8/layout/process1"/>
    <dgm:cxn modelId="{0A2452A7-FB43-4327-B803-7AF594CF991F}" type="presParOf" srcId="{6F0F3455-5AB6-43F2-939C-4BA9EF17B651}" destId="{34275A6E-7026-457C-9B4C-8D51E28AEE5B}" srcOrd="0" destOrd="0" presId="urn:microsoft.com/office/officeart/2005/8/layout/process1"/>
    <dgm:cxn modelId="{102B5479-F207-4F2F-83B8-185411E69ED5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b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จำนวน 200 บาทต่อคน</a:t>
          </a:r>
          <a:b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ลูกจ้างที่ได้รับการพัฒนาฝีมือแรงงาน ในปี 2560 ส่วนที่เกินกว่าร้อยละ 70 </a:t>
          </a:r>
          <a:r>
            <a:rPr kumimoji="0" 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en-US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(ไม่ซ้ำคน)</a:t>
          </a: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thaiDist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ผู้ประกอบกิจการดำเนินการพัฒนาฝีมือแรงงานให้แก่ลูกจ้าง </a:t>
          </a:r>
        </a:p>
        <a:p>
          <a:pPr algn="thaiDist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(ฝึกอบรม+ทดสอบ+ประเมินความรู้ความสามารถ) 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pPr algn="thaiDist">
            <a:spcAft>
              <a:spcPts val="0"/>
            </a:spcAft>
          </a:pP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ยื่นประเมินเงินสมทบกองทุนฯ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 ประจำปี พ.ศ. 2560</a:t>
          </a:r>
        </a:p>
        <a:p>
          <a:pPr algn="thaiDist">
            <a:spcAft>
              <a:spcPct val="35000"/>
            </a:spcAft>
          </a:pP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สรุปจำนวนลูกจ้างที่ได้รับการพัฒนา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ฝีมือแรงงาน ในปี พ.ศ. 2560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ส่วนที่เกินกว่าร้อยละ 70 </a:t>
          </a:r>
          <a: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</a:t>
          </a:r>
          <a:r>
            <a:rPr lang="th-TH" sz="24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ไม่ซ้ำคน</a:t>
          </a:r>
          <a: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)</a:t>
          </a:r>
          <a:b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นำมาขอรับเงินอุดหนุน จำนวน 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 200 บาทต่อคน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>
        <a:solidFill>
          <a:srgbClr val="FFFF00"/>
        </a:solidFill>
      </dgm:spPr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X="142706" custLinFactNeighborX="-884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th-TH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th-TH"/>
        </a:p>
      </dgm:t>
    </dgm:pt>
    <dgm:pt modelId="{180ED129-2CC5-47DD-AE15-89EF3013291B}" type="pres">
      <dgm:prSet presAssocID="{03782A1B-A435-4F10-803C-D029D3D30B28}" presName="node" presStyleLbl="node1" presStyleIdx="1" presStyleCnt="3" custScaleX="203877" custLinFactNeighborX="-4046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F0F3455-5AB6-43F2-939C-4BA9EF17B651}" type="pres">
      <dgm:prSet presAssocID="{DFE0C83A-9D09-46F2-8DD1-6D09A0AB55B1}" presName="sibTrans" presStyleLbl="sibTrans2D1" presStyleIdx="1" presStyleCnt="2"/>
      <dgm:spPr/>
      <dgm:t>
        <a:bodyPr/>
        <a:lstStyle/>
        <a:p>
          <a:endParaRPr lang="th-TH"/>
        </a:p>
      </dgm:t>
    </dgm:pt>
    <dgm:pt modelId="{34275A6E-7026-457C-9B4C-8D51E28AEE5B}" type="pres">
      <dgm:prSet presAssocID="{DFE0C83A-9D09-46F2-8DD1-6D09A0AB55B1}" presName="connectorText" presStyleLbl="sibTrans2D1" presStyleIdx="1" presStyleCnt="2"/>
      <dgm:spPr/>
      <dgm:t>
        <a:bodyPr/>
        <a:lstStyle/>
        <a:p>
          <a:endParaRPr lang="th-TH"/>
        </a:p>
      </dgm:t>
    </dgm:pt>
    <dgm:pt modelId="{A2E2A8B2-D699-4134-8F29-65046C579564}" type="pres">
      <dgm:prSet presAssocID="{7D046B28-9EF5-4FD9-A2A0-65D25B1C23D3}" presName="node" presStyleLbl="node1" presStyleIdx="2" presStyleCnt="3" custScaleX="170308" custLinFactNeighborX="-8494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25A25997-8F52-4935-A551-7DA13E346B1B}" srcId="{F8410939-CF6B-42F4-81D6-2A40B46C4637}" destId="{03782A1B-A435-4F10-803C-D029D3D30B28}" srcOrd="1" destOrd="0" parTransId="{AEF0A880-8D0C-440F-8A02-0147C8571D05}" sibTransId="{DFE0C83A-9D09-46F2-8DD1-6D09A0AB55B1}"/>
    <dgm:cxn modelId="{3F72608D-5126-4997-ACF3-E74B6DD0CA93}" type="presOf" srcId="{7D046B28-9EF5-4FD9-A2A0-65D25B1C23D3}" destId="{A2E2A8B2-D699-4134-8F29-65046C579564}" srcOrd="0" destOrd="0" presId="urn:microsoft.com/office/officeart/2005/8/layout/process1"/>
    <dgm:cxn modelId="{DB6B20B6-0C3F-44AA-9662-7B907DBE2E30}" type="presOf" srcId="{74D6ACEB-2C41-4530-BA33-D75C8FA8DACE}" destId="{1695593E-EE7A-451C-8795-3EBA4E45EC0B}" srcOrd="0" destOrd="0" presId="urn:microsoft.com/office/officeart/2005/8/layout/process1"/>
    <dgm:cxn modelId="{59B875B5-DE67-49D9-8F35-76C21E91607E}" type="presOf" srcId="{F8410939-CF6B-42F4-81D6-2A40B46C4637}" destId="{025017EA-F28C-45A6-B0D6-7E1B3FF1B0F5}" srcOrd="0" destOrd="0" presId="urn:microsoft.com/office/officeart/2005/8/layout/process1"/>
    <dgm:cxn modelId="{2DDCA07B-F16C-4272-8A10-A694BCA92840}" type="presOf" srcId="{03782A1B-A435-4F10-803C-D029D3D30B28}" destId="{180ED129-2CC5-47DD-AE15-89EF3013291B}" srcOrd="0" destOrd="0" presId="urn:microsoft.com/office/officeart/2005/8/layout/process1"/>
    <dgm:cxn modelId="{4BFF73E1-D35D-455C-9987-4B85B3E81A96}" type="presOf" srcId="{5A9754EC-F231-4DA8-99A9-DB37454B7AB7}" destId="{80E35B5E-65C4-4BA8-9B2E-D0812DCB808C}" srcOrd="0" destOrd="0" presId="urn:microsoft.com/office/officeart/2005/8/layout/process1"/>
    <dgm:cxn modelId="{9ACA6877-5089-42D3-ACBE-90C50A2B0D69}" type="presOf" srcId="{74D6ACEB-2C41-4530-BA33-D75C8FA8DACE}" destId="{79ECDFA4-B17E-4068-A867-B9DBDD1F73FC}" srcOrd="1" destOrd="0" presId="urn:microsoft.com/office/officeart/2005/8/layout/process1"/>
    <dgm:cxn modelId="{072C61BC-0597-465D-B549-0749EEC185A7}" type="presOf" srcId="{DFE0C83A-9D09-46F2-8DD1-6D09A0AB55B1}" destId="{34275A6E-7026-457C-9B4C-8D51E28AEE5B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9A76A0B6-84C9-4FD5-8BC0-C141B293B83B}" type="presOf" srcId="{DFE0C83A-9D09-46F2-8DD1-6D09A0AB55B1}" destId="{6F0F3455-5AB6-43F2-939C-4BA9EF17B651}" srcOrd="0" destOrd="0" presId="urn:microsoft.com/office/officeart/2005/8/layout/process1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2A8734EB-A3CE-4372-ACD2-64199E49CC8F}" type="presParOf" srcId="{025017EA-F28C-45A6-B0D6-7E1B3FF1B0F5}" destId="{80E35B5E-65C4-4BA8-9B2E-D0812DCB808C}" srcOrd="0" destOrd="0" presId="urn:microsoft.com/office/officeart/2005/8/layout/process1"/>
    <dgm:cxn modelId="{6263E55A-09FF-42BF-A26B-4091B157F38C}" type="presParOf" srcId="{025017EA-F28C-45A6-B0D6-7E1B3FF1B0F5}" destId="{1695593E-EE7A-451C-8795-3EBA4E45EC0B}" srcOrd="1" destOrd="0" presId="urn:microsoft.com/office/officeart/2005/8/layout/process1"/>
    <dgm:cxn modelId="{FB845EEC-479C-4602-9F4E-4DFB68CA3115}" type="presParOf" srcId="{1695593E-EE7A-451C-8795-3EBA4E45EC0B}" destId="{79ECDFA4-B17E-4068-A867-B9DBDD1F73FC}" srcOrd="0" destOrd="0" presId="urn:microsoft.com/office/officeart/2005/8/layout/process1"/>
    <dgm:cxn modelId="{D85451A0-3E72-40DE-947B-F8159A6917E5}" type="presParOf" srcId="{025017EA-F28C-45A6-B0D6-7E1B3FF1B0F5}" destId="{180ED129-2CC5-47DD-AE15-89EF3013291B}" srcOrd="2" destOrd="0" presId="urn:microsoft.com/office/officeart/2005/8/layout/process1"/>
    <dgm:cxn modelId="{8FABCA8D-4F71-46BF-B52E-A732F002A998}" type="presParOf" srcId="{025017EA-F28C-45A6-B0D6-7E1B3FF1B0F5}" destId="{6F0F3455-5AB6-43F2-939C-4BA9EF17B651}" srcOrd="3" destOrd="0" presId="urn:microsoft.com/office/officeart/2005/8/layout/process1"/>
    <dgm:cxn modelId="{BBCF0FC4-81DE-4D73-BAFC-D2C781281948}" type="presParOf" srcId="{6F0F3455-5AB6-43F2-939C-4BA9EF17B651}" destId="{34275A6E-7026-457C-9B4C-8D51E28AEE5B}" srcOrd="0" destOrd="0" presId="urn:microsoft.com/office/officeart/2005/8/layout/process1"/>
    <dgm:cxn modelId="{78AE5480-BD0D-407A-953B-A9C170759466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5" csCatId="colorful" phldr="1"/>
      <dgm:spPr/>
    </dgm:pt>
    <dgm:pt modelId="{F4796FB9-5698-4183-B215-7A50201A7615}">
      <dgm:prSet phldrT="[ข้อความ]" custT="1"/>
      <dgm:spPr/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นำมาตรฐานฯ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ที่ได้การรับรองไปทดสอบให้แก่ลูกจ้างของตน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 สาขาระดับละ 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10,000 บาท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5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ได้รับการรับรองมาตรฐานฝีมือแรงงานของตนตามมาตรา 26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Y="8848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th-TH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th-TH"/>
        </a:p>
      </dgm:t>
    </dgm:pt>
    <dgm:pt modelId="{21C10DE3-CD28-45C7-9C77-9461C1D9F453}" type="pres">
      <dgm:prSet presAssocID="{F4796FB9-5698-4183-B215-7A50201A7615}" presName="node" presStyleLbl="node1" presStyleIdx="1" presStyleCnt="3" custScaleY="9046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th-TH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th-TH"/>
        </a:p>
      </dgm:t>
    </dgm:pt>
    <dgm:pt modelId="{A2E2A8B2-D699-4134-8F29-65046C579564}" type="pres">
      <dgm:prSet presAssocID="{7D046B28-9EF5-4FD9-A2A0-65D25B1C23D3}" presName="node" presStyleLbl="node1" presStyleIdx="2" presStyleCnt="3" custScaleY="9298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5D28CD87-DCBD-46BC-A738-0C6B286209B7}" type="presOf" srcId="{5A9754EC-F231-4DA8-99A9-DB37454B7AB7}" destId="{80E35B5E-65C4-4BA8-9B2E-D0812DCB808C}" srcOrd="0" destOrd="0" presId="urn:microsoft.com/office/officeart/2005/8/layout/process1"/>
    <dgm:cxn modelId="{B4E6DBEA-D9E8-4E49-97D7-373755633921}" type="presOf" srcId="{517E32EC-23DD-4371-903E-5951B81AFB0C}" destId="{1C7731FE-A9A5-48FB-B2CB-CBC5EBD4E956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0373C25F-547E-4340-A1B8-F8C6CDEF22B6}" type="presOf" srcId="{74D6ACEB-2C41-4530-BA33-D75C8FA8DACE}" destId="{1695593E-EE7A-451C-8795-3EBA4E45EC0B}" srcOrd="0" destOrd="0" presId="urn:microsoft.com/office/officeart/2005/8/layout/process1"/>
    <dgm:cxn modelId="{60450153-1648-4DD1-81F5-BD5AFA363A30}" type="presOf" srcId="{F8410939-CF6B-42F4-81D6-2A40B46C4637}" destId="{025017EA-F28C-45A6-B0D6-7E1B3FF1B0F5}" srcOrd="0" destOrd="0" presId="urn:microsoft.com/office/officeart/2005/8/layout/process1"/>
    <dgm:cxn modelId="{2E6D2EDB-A470-4490-AA43-31718B5BCF47}" type="presOf" srcId="{7D046B28-9EF5-4FD9-A2A0-65D25B1C23D3}" destId="{A2E2A8B2-D699-4134-8F29-65046C579564}" srcOrd="0" destOrd="0" presId="urn:microsoft.com/office/officeart/2005/8/layout/process1"/>
    <dgm:cxn modelId="{1D8CC8E3-8120-4607-80B9-7BA1FE191BF4}" type="presOf" srcId="{F4796FB9-5698-4183-B215-7A50201A7615}" destId="{21C10DE3-CD28-45C7-9C77-9461C1D9F453}" srcOrd="0" destOrd="0" presId="urn:microsoft.com/office/officeart/2005/8/layout/process1"/>
    <dgm:cxn modelId="{6A26BB40-CCD8-4BFF-BADE-6B94D6E30C30}" type="presOf" srcId="{74D6ACEB-2C41-4530-BA33-D75C8FA8DACE}" destId="{79ECDFA4-B17E-4068-A867-B9DBDD1F73FC}" srcOrd="1" destOrd="0" presId="urn:microsoft.com/office/officeart/2005/8/layout/process1"/>
    <dgm:cxn modelId="{E9359358-C53D-4E1D-810D-B2B1DAB21923}" type="presOf" srcId="{517E32EC-23DD-4371-903E-5951B81AFB0C}" destId="{2B84ACF0-5BA1-46EB-8CA9-81B4C03E2AA9}" srcOrd="0" destOrd="0" presId="urn:microsoft.com/office/officeart/2005/8/layout/process1"/>
    <dgm:cxn modelId="{E2815323-C98D-40D2-89A4-1F0020834B25}" srcId="{F8410939-CF6B-42F4-81D6-2A40B46C4637}" destId="{7D046B28-9EF5-4FD9-A2A0-65D25B1C23D3}" srcOrd="2" destOrd="0" parTransId="{587B9520-8B50-4893-8A0C-A0D1C35FE03B}" sibTransId="{08C0A3DF-1266-41CA-A804-52C8900C0F27}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31FCF484-ABAF-4020-8F4F-78773B07F0EA}" type="presParOf" srcId="{025017EA-F28C-45A6-B0D6-7E1B3FF1B0F5}" destId="{80E35B5E-65C4-4BA8-9B2E-D0812DCB808C}" srcOrd="0" destOrd="0" presId="urn:microsoft.com/office/officeart/2005/8/layout/process1"/>
    <dgm:cxn modelId="{E4656798-67E3-4DDB-BAFD-7B5FDE717A8D}" type="presParOf" srcId="{025017EA-F28C-45A6-B0D6-7E1B3FF1B0F5}" destId="{1695593E-EE7A-451C-8795-3EBA4E45EC0B}" srcOrd="1" destOrd="0" presId="urn:microsoft.com/office/officeart/2005/8/layout/process1"/>
    <dgm:cxn modelId="{6BFB0E64-2122-4DE1-A399-890B57502276}" type="presParOf" srcId="{1695593E-EE7A-451C-8795-3EBA4E45EC0B}" destId="{79ECDFA4-B17E-4068-A867-B9DBDD1F73FC}" srcOrd="0" destOrd="0" presId="urn:microsoft.com/office/officeart/2005/8/layout/process1"/>
    <dgm:cxn modelId="{5252A72E-3E9E-45BB-BCB4-689106EADE6C}" type="presParOf" srcId="{025017EA-F28C-45A6-B0D6-7E1B3FF1B0F5}" destId="{21C10DE3-CD28-45C7-9C77-9461C1D9F453}" srcOrd="2" destOrd="0" presId="urn:microsoft.com/office/officeart/2005/8/layout/process1"/>
    <dgm:cxn modelId="{6A375DA1-8092-4463-BAE9-14E31E11AE0E}" type="presParOf" srcId="{025017EA-F28C-45A6-B0D6-7E1B3FF1B0F5}" destId="{2B84ACF0-5BA1-46EB-8CA9-81B4C03E2AA9}" srcOrd="3" destOrd="0" presId="urn:microsoft.com/office/officeart/2005/8/layout/process1"/>
    <dgm:cxn modelId="{BBC5B3BE-B13C-45BB-8CDD-867A69A1115B}" type="presParOf" srcId="{2B84ACF0-5BA1-46EB-8CA9-81B4C03E2AA9}" destId="{1C7731FE-A9A5-48FB-B2CB-CBC5EBD4E956}" srcOrd="0" destOrd="0" presId="urn:microsoft.com/office/officeart/2005/8/layout/process1"/>
    <dgm:cxn modelId="{B27E0128-3691-49ED-B256-EC6D08D70EC7}" type="presParOf" srcId="{025017EA-F28C-45A6-B0D6-7E1B3FF1B0F5}" destId="{A2E2A8B2-D699-4134-8F29-65046C57956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</dgm:pt>
    <dgm:pt modelId="{F4796FB9-5698-4183-B215-7A50201A7615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จ่ายค่าจ้างตามมาตรฐานฝีมือให้แก่ลูกจ้างดังกล่าว ไม่น้อยกว่า 180 วัน ก่อนวันยื่นขอรับเงินอุดหนุน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ส่งลูกจ้าง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เข้ารับการทดสอบ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และผ่านการทดสอบมาตรฐานฝีมือแรงงานแห่งชาติ</a:t>
          </a: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FC5FDEB-1ADB-4F1E-8FC3-7D044A1123BB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/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/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LinFactNeighborX="4836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th-TH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th-TH"/>
        </a:p>
      </dgm:t>
    </dgm:pt>
    <dgm:pt modelId="{21C10DE3-CD28-45C7-9C77-9461C1D9F453}" type="pres">
      <dgm:prSet presAssocID="{F4796FB9-5698-4183-B215-7A50201A7615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th-TH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th-TH"/>
        </a:p>
      </dgm:t>
    </dgm:pt>
    <dgm:pt modelId="{A59C6428-F22C-4911-B01E-FC65684B2482}" type="pres">
      <dgm:prSet presAssocID="{DFC5FDEB-1ADB-4F1E-8FC3-7D044A1123BB}" presName="node" presStyleLbl="node1" presStyleIdx="2" presStyleCnt="3" custLinFactNeighborX="-544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3061D5D-16F9-4BE9-A554-F902275F27E1}" type="presOf" srcId="{F8410939-CF6B-42F4-81D6-2A40B46C4637}" destId="{025017EA-F28C-45A6-B0D6-7E1B3FF1B0F5}" srcOrd="0" destOrd="0" presId="urn:microsoft.com/office/officeart/2005/8/layout/process1"/>
    <dgm:cxn modelId="{96AF6920-A399-4C2B-A828-6B2303084DCA}" type="presOf" srcId="{517E32EC-23DD-4371-903E-5951B81AFB0C}" destId="{1C7731FE-A9A5-48FB-B2CB-CBC5EBD4E956}" srcOrd="1" destOrd="0" presId="urn:microsoft.com/office/officeart/2005/8/layout/process1"/>
    <dgm:cxn modelId="{6FEFEA99-892E-4903-96D6-24EF55FD44F9}" type="presOf" srcId="{517E32EC-23DD-4371-903E-5951B81AFB0C}" destId="{2B84ACF0-5BA1-46EB-8CA9-81B4C03E2AA9}" srcOrd="0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46331118-A1A0-49E2-BC7C-ACE13DC0A2B9}" type="presOf" srcId="{DFC5FDEB-1ADB-4F1E-8FC3-7D044A1123BB}" destId="{A59C6428-F22C-4911-B01E-FC65684B2482}" srcOrd="0" destOrd="0" presId="urn:microsoft.com/office/officeart/2005/8/layout/process1"/>
    <dgm:cxn modelId="{477F34EA-2774-4107-B9D0-28A7299BF915}" type="presOf" srcId="{F4796FB9-5698-4183-B215-7A50201A7615}" destId="{21C10DE3-CD28-45C7-9C77-9461C1D9F453}" srcOrd="0" destOrd="0" presId="urn:microsoft.com/office/officeart/2005/8/layout/process1"/>
    <dgm:cxn modelId="{BEEB8209-8328-43EF-8790-3588D353D1F7}" type="presOf" srcId="{74D6ACEB-2C41-4530-BA33-D75C8FA8DACE}" destId="{1695593E-EE7A-451C-8795-3EBA4E45EC0B}" srcOrd="0" destOrd="0" presId="urn:microsoft.com/office/officeart/2005/8/layout/process1"/>
    <dgm:cxn modelId="{D8C3F487-504A-4F0E-B8E3-FF32B2A6DFE5}" type="presOf" srcId="{5A9754EC-F231-4DA8-99A9-DB37454B7AB7}" destId="{80E35B5E-65C4-4BA8-9B2E-D0812DCB808C}" srcOrd="0" destOrd="0" presId="urn:microsoft.com/office/officeart/2005/8/layout/process1"/>
    <dgm:cxn modelId="{79B91BEA-4D33-4518-935F-0BE38039BA09}" type="presOf" srcId="{74D6ACEB-2C41-4530-BA33-D75C8FA8DACE}" destId="{79ECDFA4-B17E-4068-A867-B9DBDD1F73FC}" srcOrd="1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E780270E-9204-4B23-BA8C-03DC819BF1F8}" type="presParOf" srcId="{025017EA-F28C-45A6-B0D6-7E1B3FF1B0F5}" destId="{80E35B5E-65C4-4BA8-9B2E-D0812DCB808C}" srcOrd="0" destOrd="0" presId="urn:microsoft.com/office/officeart/2005/8/layout/process1"/>
    <dgm:cxn modelId="{C404130D-493C-4189-9E07-87BBE634150A}" type="presParOf" srcId="{025017EA-F28C-45A6-B0D6-7E1B3FF1B0F5}" destId="{1695593E-EE7A-451C-8795-3EBA4E45EC0B}" srcOrd="1" destOrd="0" presId="urn:microsoft.com/office/officeart/2005/8/layout/process1"/>
    <dgm:cxn modelId="{5A36777C-D697-4A0A-8641-6430A64B8EAF}" type="presParOf" srcId="{1695593E-EE7A-451C-8795-3EBA4E45EC0B}" destId="{79ECDFA4-B17E-4068-A867-B9DBDD1F73FC}" srcOrd="0" destOrd="0" presId="urn:microsoft.com/office/officeart/2005/8/layout/process1"/>
    <dgm:cxn modelId="{D0B30119-37F9-45B5-93D7-EAE435645F74}" type="presParOf" srcId="{025017EA-F28C-45A6-B0D6-7E1B3FF1B0F5}" destId="{21C10DE3-CD28-45C7-9C77-9461C1D9F453}" srcOrd="2" destOrd="0" presId="urn:microsoft.com/office/officeart/2005/8/layout/process1"/>
    <dgm:cxn modelId="{FCC40C80-BDB1-41A5-A185-4869C2355D26}" type="presParOf" srcId="{025017EA-F28C-45A6-B0D6-7E1B3FF1B0F5}" destId="{2B84ACF0-5BA1-46EB-8CA9-81B4C03E2AA9}" srcOrd="3" destOrd="0" presId="urn:microsoft.com/office/officeart/2005/8/layout/process1"/>
    <dgm:cxn modelId="{90FAC853-C6E5-47F4-B1D3-0A050F7660A9}" type="presParOf" srcId="{2B84ACF0-5BA1-46EB-8CA9-81B4C03E2AA9}" destId="{1C7731FE-A9A5-48FB-B2CB-CBC5EBD4E956}" srcOrd="0" destOrd="0" presId="urn:microsoft.com/office/officeart/2005/8/layout/process1"/>
    <dgm:cxn modelId="{947B23D4-E721-4C83-B501-A93F9DBD4FBA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accent5_2" csCatId="accent5" phldr="1"/>
      <dgm:spPr/>
    </dgm:pt>
    <dgm:pt modelId="{F4796FB9-5698-4183-B215-7A50201A7615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pPr algn="ctr"/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ดำเนินการฝึกอบรม</a:t>
          </a:r>
        </a:p>
        <a:p>
          <a:pPr algn="thaiDist"/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หลักสูตรการฝึกอบรม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เพื่อสร้างสรรค์นวัตกรรม</a:t>
          </a:r>
        </a:p>
        <a:p>
          <a:pPr algn="thaiDist"/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หลักสูตรการฝึกอลรมเพื่อนำเทคโนโลยีมาใช้ในการผลิตสินค้าหรือบริการ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ยื่นหลักสูตรการฝึกอบรม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 สพร./สนพ. พิจารณา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ให้ความเห็นชอบก่อน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การฝึกอบรมไม่น้อยกว่า 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30 วัน ตามแบบ ขร.1</a:t>
          </a: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FC5FDEB-1ADB-4F1E-8FC3-7D044A1123BB}">
      <dgm:prSet custT="1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ยื่นคำขอรับเงินอุดหนุน 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พร้อมเอกสารหลักฐาน ภายใน 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60 วัน นับแต่วันเสร็จสิ้นกฝึกอบรมแต่ไม่เกินวันที่ 31 มีนาคม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ของปีถัดไป</a:t>
          </a:r>
        </a:p>
        <a:p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th-TH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D777669A-AA76-4606-8186-CDA9DA308230}" type="parTrans" cxnId="{42EA4531-B7B1-42BE-A2EA-2609EB24A385}">
      <dgm:prSet/>
      <dgm:spPr/>
      <dgm:t>
        <a:bodyPr/>
        <a:lstStyle/>
        <a:p>
          <a:endParaRPr lang="en-US"/>
        </a:p>
      </dgm:t>
    </dgm:pt>
    <dgm:pt modelId="{4ED47D41-E257-4FA9-9272-6C27BA9C5AFD}" type="sibTrans" cxnId="{42EA4531-B7B1-42BE-A2EA-2609EB24A385}">
      <dgm:prSet/>
      <dgm:spPr/>
      <dgm:t>
        <a:bodyPr/>
        <a:lstStyle/>
        <a:p>
          <a:endParaRPr lang="en-US"/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3" custScaleX="130302" custLinFactNeighborX="4836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695593E-EE7A-451C-8795-3EBA4E45EC0B}" type="pres">
      <dgm:prSet presAssocID="{74D6ACEB-2C41-4530-BA33-D75C8FA8DACE}" presName="sibTrans" presStyleLbl="sibTrans2D1" presStyleIdx="0" presStyleCnt="2"/>
      <dgm:spPr/>
      <dgm:t>
        <a:bodyPr/>
        <a:lstStyle/>
        <a:p>
          <a:endParaRPr lang="th-TH"/>
        </a:p>
      </dgm:t>
    </dgm:pt>
    <dgm:pt modelId="{79ECDFA4-B17E-4068-A867-B9DBDD1F73FC}" type="pres">
      <dgm:prSet presAssocID="{74D6ACEB-2C41-4530-BA33-D75C8FA8DACE}" presName="connectorText" presStyleLbl="sibTrans2D1" presStyleIdx="0" presStyleCnt="2"/>
      <dgm:spPr/>
      <dgm:t>
        <a:bodyPr/>
        <a:lstStyle/>
        <a:p>
          <a:endParaRPr lang="th-TH"/>
        </a:p>
      </dgm:t>
    </dgm:pt>
    <dgm:pt modelId="{21C10DE3-CD28-45C7-9C77-9461C1D9F453}" type="pres">
      <dgm:prSet presAssocID="{F4796FB9-5698-4183-B215-7A50201A7615}" presName="node" presStyleLbl="node1" presStyleIdx="1" presStyleCnt="3" custScaleX="11749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B84ACF0-5BA1-46EB-8CA9-81B4C03E2AA9}" type="pres">
      <dgm:prSet presAssocID="{517E32EC-23DD-4371-903E-5951B81AFB0C}" presName="sibTrans" presStyleLbl="sibTrans2D1" presStyleIdx="1" presStyleCnt="2"/>
      <dgm:spPr/>
      <dgm:t>
        <a:bodyPr/>
        <a:lstStyle/>
        <a:p>
          <a:endParaRPr lang="th-TH"/>
        </a:p>
      </dgm:t>
    </dgm:pt>
    <dgm:pt modelId="{1C7731FE-A9A5-48FB-B2CB-CBC5EBD4E956}" type="pres">
      <dgm:prSet presAssocID="{517E32EC-23DD-4371-903E-5951B81AFB0C}" presName="connectorText" presStyleLbl="sibTrans2D1" presStyleIdx="1" presStyleCnt="2"/>
      <dgm:spPr/>
      <dgm:t>
        <a:bodyPr/>
        <a:lstStyle/>
        <a:p>
          <a:endParaRPr lang="th-TH"/>
        </a:p>
      </dgm:t>
    </dgm:pt>
    <dgm:pt modelId="{A59C6428-F22C-4911-B01E-FC65684B2482}" type="pres">
      <dgm:prSet presAssocID="{DFC5FDEB-1ADB-4F1E-8FC3-7D044A1123BB}" presName="node" presStyleLbl="node1" presStyleIdx="2" presStyleCnt="3" custScaleX="155600" custLinFactNeighborX="-54484" custLinFactNeighborY="246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F4B9A8EE-D5E9-4DEB-83E8-C9FE9F138C74}" type="presOf" srcId="{517E32EC-23DD-4371-903E-5951B81AFB0C}" destId="{1C7731FE-A9A5-48FB-B2CB-CBC5EBD4E956}" srcOrd="1" destOrd="0" presId="urn:microsoft.com/office/officeart/2005/8/layout/process1"/>
    <dgm:cxn modelId="{42EA4531-B7B1-42BE-A2EA-2609EB24A385}" srcId="{F8410939-CF6B-42F4-81D6-2A40B46C4637}" destId="{DFC5FDEB-1ADB-4F1E-8FC3-7D044A1123BB}" srcOrd="2" destOrd="0" parTransId="{D777669A-AA76-4606-8186-CDA9DA308230}" sibTransId="{4ED47D41-E257-4FA9-9272-6C27BA9C5AFD}"/>
    <dgm:cxn modelId="{630AB6A1-7A56-4E52-9AE8-6F5EACB90C87}" type="presOf" srcId="{74D6ACEB-2C41-4530-BA33-D75C8FA8DACE}" destId="{1695593E-EE7A-451C-8795-3EBA4E45EC0B}" srcOrd="0" destOrd="0" presId="urn:microsoft.com/office/officeart/2005/8/layout/process1"/>
    <dgm:cxn modelId="{31151AE1-8BA0-4F5F-8358-6A407C2A135E}" type="presOf" srcId="{F8410939-CF6B-42F4-81D6-2A40B46C4637}" destId="{025017EA-F28C-45A6-B0D6-7E1B3FF1B0F5}" srcOrd="0" destOrd="0" presId="urn:microsoft.com/office/officeart/2005/8/layout/process1"/>
    <dgm:cxn modelId="{FC731453-06C5-4ED7-AE77-67544D232D23}" type="presOf" srcId="{517E32EC-23DD-4371-903E-5951B81AFB0C}" destId="{2B84ACF0-5BA1-46EB-8CA9-81B4C03E2AA9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0253B9A2-D2CB-46DF-A3DF-81E9085D815D}" type="presOf" srcId="{74D6ACEB-2C41-4530-BA33-D75C8FA8DACE}" destId="{79ECDFA4-B17E-4068-A867-B9DBDD1F73FC}" srcOrd="1" destOrd="0" presId="urn:microsoft.com/office/officeart/2005/8/layout/process1"/>
    <dgm:cxn modelId="{7135724E-FD2F-4F9B-B98F-817B9821E696}" type="presOf" srcId="{F4796FB9-5698-4183-B215-7A50201A7615}" destId="{21C10DE3-CD28-45C7-9C77-9461C1D9F453}" srcOrd="0" destOrd="0" presId="urn:microsoft.com/office/officeart/2005/8/layout/process1"/>
    <dgm:cxn modelId="{2FB8294F-AB8F-40EC-B054-A94888D189FC}" type="presOf" srcId="{DFC5FDEB-1ADB-4F1E-8FC3-7D044A1123BB}" destId="{A59C6428-F22C-4911-B01E-FC65684B2482}" srcOrd="0" destOrd="0" presId="urn:microsoft.com/office/officeart/2005/8/layout/process1"/>
    <dgm:cxn modelId="{A36F59AD-0C3A-492E-801A-427D5FB46B0E}" type="presOf" srcId="{5A9754EC-F231-4DA8-99A9-DB37454B7AB7}" destId="{80E35B5E-65C4-4BA8-9B2E-D0812DCB808C}" srcOrd="0" destOrd="0" presId="urn:microsoft.com/office/officeart/2005/8/layout/process1"/>
    <dgm:cxn modelId="{29AE53BF-68C3-4063-9AB0-05AC636A9861}" type="presParOf" srcId="{025017EA-F28C-45A6-B0D6-7E1B3FF1B0F5}" destId="{80E35B5E-65C4-4BA8-9B2E-D0812DCB808C}" srcOrd="0" destOrd="0" presId="urn:microsoft.com/office/officeart/2005/8/layout/process1"/>
    <dgm:cxn modelId="{82DCA233-CE5B-4974-ADCF-1CFC2742310F}" type="presParOf" srcId="{025017EA-F28C-45A6-B0D6-7E1B3FF1B0F5}" destId="{1695593E-EE7A-451C-8795-3EBA4E45EC0B}" srcOrd="1" destOrd="0" presId="urn:microsoft.com/office/officeart/2005/8/layout/process1"/>
    <dgm:cxn modelId="{B8BD65AF-0F00-4C40-ABB8-7AFC10FA871C}" type="presParOf" srcId="{1695593E-EE7A-451C-8795-3EBA4E45EC0B}" destId="{79ECDFA4-B17E-4068-A867-B9DBDD1F73FC}" srcOrd="0" destOrd="0" presId="urn:microsoft.com/office/officeart/2005/8/layout/process1"/>
    <dgm:cxn modelId="{1656016A-1E66-4DD2-B91C-62267CFA2423}" type="presParOf" srcId="{025017EA-F28C-45A6-B0D6-7E1B3FF1B0F5}" destId="{21C10DE3-CD28-45C7-9C77-9461C1D9F453}" srcOrd="2" destOrd="0" presId="urn:microsoft.com/office/officeart/2005/8/layout/process1"/>
    <dgm:cxn modelId="{C1ACF85D-B98E-468D-9713-69E8C432B9F8}" type="presParOf" srcId="{025017EA-F28C-45A6-B0D6-7E1B3FF1B0F5}" destId="{2B84ACF0-5BA1-46EB-8CA9-81B4C03E2AA9}" srcOrd="3" destOrd="0" presId="urn:microsoft.com/office/officeart/2005/8/layout/process1"/>
    <dgm:cxn modelId="{AA597800-F429-4F49-96DE-E6AD9F28AB95}" type="presParOf" srcId="{2B84ACF0-5BA1-46EB-8CA9-81B4C03E2AA9}" destId="{1C7731FE-A9A5-48FB-B2CB-CBC5EBD4E956}" srcOrd="0" destOrd="0" presId="urn:microsoft.com/office/officeart/2005/8/layout/process1"/>
    <dgm:cxn modelId="{F98C05CF-02C9-429E-BE18-EB59431D07DD}" type="presParOf" srcId="{025017EA-F28C-45A6-B0D6-7E1B3FF1B0F5}" destId="{A59C6428-F22C-4911-B01E-FC65684B2482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8410939-CF6B-42F4-81D6-2A40B46C4637}" type="doc">
      <dgm:prSet loTypeId="urn:microsoft.com/office/officeart/2005/8/layout/process1" loCatId="process" qsTypeId="urn:microsoft.com/office/officeart/2005/8/quickstyle/simple1" qsCatId="simple" csTypeId="urn:microsoft.com/office/officeart/2005/8/colors/colorful3" csCatId="colorful" phldr="1"/>
      <dgm:spPr/>
    </dgm:pt>
    <dgm:pt modelId="{F4796FB9-5698-4183-B215-7A50201A7615}">
      <dgm:prSet phldrT="[ข้อความ]" custT="1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th-TH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ศูนย์ประเมินความรู้ความสามารถตามมาตรา</a:t>
          </a:r>
          <a:r>
            <a:rPr lang="en-US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26/4 (2) </a:t>
          </a:r>
          <a:r>
            <a:rPr lang="th-TH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ที่เป็นหน่วยงาน</a:t>
          </a:r>
          <a:br>
            <a:rPr lang="th-TH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ของรัฐ 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ส่งเงินค่าธรรมเนียม</a:t>
          </a:r>
          <a:b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เข้ากองทุน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784D195-72EC-46C5-B419-CECDD7349BF4}" type="parTrans" cxnId="{182892C1-3CF4-45A6-AA6F-C36C547601E0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17E32EC-23DD-4371-903E-5951B81AFB0C}" type="sibTrans" cxnId="{182892C1-3CF4-45A6-AA6F-C36C547601E0}">
      <dgm:prSet custT="1"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7D046B28-9EF5-4FD9-A2A0-65D25B1C23D3}">
      <dgm:prSet phldrT="[ข้อความ]"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ยื่นขอรับเงินอุดหนุน</a:t>
          </a:r>
          <a:r>
            <a:rPr kumimoji="0" lang="th-TH" sz="2400" b="1" i="0" u="sng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เท่ากับจำนวนเงิน</a:t>
          </a: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/>
          </a:r>
          <a:b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  <a:t>ที่ส่งเข้ากองทุน</a:t>
          </a:r>
          <a:br>
            <a:rPr kumimoji="0" lang="th-TH" sz="24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ea typeface="Arial" pitchFamily="34" charset="0"/>
              <a:cs typeface="FreesiaUPC" pitchFamily="34" charset="-34"/>
            </a:rPr>
          </a:b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7B9520-8B50-4893-8A0C-A0D1C35FE03B}" type="par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08C0A3DF-1266-41CA-A804-52C8900C0F27}" type="sibTrans" cxnId="{E2815323-C98D-40D2-89A4-1F0020834B25}">
      <dgm:prSet/>
      <dgm:spPr/>
      <dgm:t>
        <a:bodyPr/>
        <a:lstStyle/>
        <a:p>
          <a:endParaRPr lang="en-US" sz="1800" b="1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gm:t>
    </dgm:pt>
    <dgm:pt modelId="{5A9754EC-F231-4DA8-99A9-DB37454B7AB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ผู้ดำเนินการทดสอบมาตรฐานฝีมือแรงงานตามมาตรา</a:t>
          </a:r>
          <a:r>
            <a:rPr lang="en-US" sz="24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24</a:t>
          </a:r>
          <a:r>
            <a:rPr lang="th-TH" sz="2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ส่งเงินค่าทดสอบเข้ากองทุน</a:t>
          </a:r>
          <a:endParaRPr lang="en-US" sz="24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624ADA4-B470-4FFE-89D7-788CEE4EFCF8}" type="parTrans" cxnId="{FA20679A-6949-4ED6-9084-FD7948B56237}">
      <dgm:prSet/>
      <dgm:spPr/>
      <dgm:t>
        <a:bodyPr/>
        <a:lstStyle/>
        <a:p>
          <a:endParaRPr lang="en-US" sz="1600">
            <a:solidFill>
              <a:schemeClr val="tx1"/>
            </a:solidFill>
          </a:endParaRPr>
        </a:p>
      </dgm:t>
    </dgm:pt>
    <dgm:pt modelId="{74D6ACEB-2C41-4530-BA33-D75C8FA8DACE}" type="sibTrans" cxnId="{FA20679A-6949-4ED6-9084-FD7948B56237}">
      <dgm:prSet custT="1"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03782A1B-A435-4F10-803C-D029D3D30B28}">
      <dgm:prSet phldrT="[ข้อความ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r>
            <a:rPr lang="th-TH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ผู้ดำเนินการทดสอบฯ/ ศูนย์ประเมินความรู้ความสามารถฯ ม.26/4(2) ขอรับเงินอุดหนุนเท่ากับจำนวนเงิน</a:t>
          </a:r>
          <a:br>
            <a:rPr lang="th-TH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ค่าทดสอบหรือค่าธรรมเนียมที่ส่งเข้ากองทุน</a:t>
          </a:r>
          <a:endParaRPr lang="en-US" sz="2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EF0A880-8D0C-440F-8A02-0147C8571D05}" type="par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FE0C83A-9D09-46F2-8DD1-6D09A0AB55B1}" type="sibTrans" cxnId="{25A25997-8F52-4935-A551-7DA13E346B1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25017EA-F28C-45A6-B0D6-7E1B3FF1B0F5}" type="pres">
      <dgm:prSet presAssocID="{F8410939-CF6B-42F4-81D6-2A40B46C4637}" presName="Name0" presStyleCnt="0">
        <dgm:presLayoutVars>
          <dgm:dir/>
          <dgm:resizeHandles val="exact"/>
        </dgm:presLayoutVars>
      </dgm:prSet>
      <dgm:spPr/>
    </dgm:pt>
    <dgm:pt modelId="{80E35B5E-65C4-4BA8-9B2E-D0812DCB808C}" type="pres">
      <dgm:prSet presAssocID="{5A9754EC-F231-4DA8-99A9-DB37454B7AB7}" presName="node" presStyleLbl="node1" presStyleIdx="0" presStyleCnt="4" custLinFactNeighborX="-884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695593E-EE7A-451C-8795-3EBA4E45EC0B}" type="pres">
      <dgm:prSet presAssocID="{74D6ACEB-2C41-4530-BA33-D75C8FA8DACE}" presName="sibTrans" presStyleLbl="sibTrans2D1" presStyleIdx="0" presStyleCnt="3"/>
      <dgm:spPr/>
      <dgm:t>
        <a:bodyPr/>
        <a:lstStyle/>
        <a:p>
          <a:endParaRPr lang="th-TH"/>
        </a:p>
      </dgm:t>
    </dgm:pt>
    <dgm:pt modelId="{79ECDFA4-B17E-4068-A867-B9DBDD1F73FC}" type="pres">
      <dgm:prSet presAssocID="{74D6ACEB-2C41-4530-BA33-D75C8FA8DACE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21C10DE3-CD28-45C7-9C77-9461C1D9F453}" type="pres">
      <dgm:prSet presAssocID="{F4796FB9-5698-4183-B215-7A50201A7615}" presName="node" presStyleLbl="node1" presStyleIdx="1" presStyleCnt="4" custLinFactNeighborX="-3960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B84ACF0-5BA1-46EB-8CA9-81B4C03E2AA9}" type="pres">
      <dgm:prSet presAssocID="{517E32EC-23DD-4371-903E-5951B81AFB0C}" presName="sibTrans" presStyleLbl="sibTrans2D1" presStyleIdx="1" presStyleCnt="3"/>
      <dgm:spPr/>
      <dgm:t>
        <a:bodyPr/>
        <a:lstStyle/>
        <a:p>
          <a:endParaRPr lang="th-TH"/>
        </a:p>
      </dgm:t>
    </dgm:pt>
    <dgm:pt modelId="{1C7731FE-A9A5-48FB-B2CB-CBC5EBD4E956}" type="pres">
      <dgm:prSet presAssocID="{517E32EC-23DD-4371-903E-5951B81AFB0C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180ED129-2CC5-47DD-AE15-89EF3013291B}" type="pres">
      <dgm:prSet presAssocID="{03782A1B-A435-4F10-803C-D029D3D30B28}" presName="node" presStyleLbl="node1" presStyleIdx="2" presStyleCnt="4" custLinFactNeighborX="-6227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6F0F3455-5AB6-43F2-939C-4BA9EF17B651}" type="pres">
      <dgm:prSet presAssocID="{DFE0C83A-9D09-46F2-8DD1-6D09A0AB55B1}" presName="sibTrans" presStyleLbl="sibTrans2D1" presStyleIdx="2" presStyleCnt="3"/>
      <dgm:spPr/>
      <dgm:t>
        <a:bodyPr/>
        <a:lstStyle/>
        <a:p>
          <a:endParaRPr lang="th-TH"/>
        </a:p>
      </dgm:t>
    </dgm:pt>
    <dgm:pt modelId="{34275A6E-7026-457C-9B4C-8D51E28AEE5B}" type="pres">
      <dgm:prSet presAssocID="{DFE0C83A-9D09-46F2-8DD1-6D09A0AB55B1}" presName="connectorText" presStyleLbl="sibTrans2D1" presStyleIdx="2" presStyleCnt="3"/>
      <dgm:spPr/>
      <dgm:t>
        <a:bodyPr/>
        <a:lstStyle/>
        <a:p>
          <a:endParaRPr lang="th-TH"/>
        </a:p>
      </dgm:t>
    </dgm:pt>
    <dgm:pt modelId="{A2E2A8B2-D699-4134-8F29-65046C579564}" type="pres">
      <dgm:prSet presAssocID="{7D046B28-9EF5-4FD9-A2A0-65D25B1C23D3}" presName="node" presStyleLbl="node1" presStyleIdx="3" presStyleCnt="4" custLinFactNeighborX="-8494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92BD57A-366F-4D9E-AEC3-F29D6FA0CF02}" type="presOf" srcId="{5A9754EC-F231-4DA8-99A9-DB37454B7AB7}" destId="{80E35B5E-65C4-4BA8-9B2E-D0812DCB808C}" srcOrd="0" destOrd="0" presId="urn:microsoft.com/office/officeart/2005/8/layout/process1"/>
    <dgm:cxn modelId="{25A25997-8F52-4935-A551-7DA13E346B1B}" srcId="{F8410939-CF6B-42F4-81D6-2A40B46C4637}" destId="{03782A1B-A435-4F10-803C-D029D3D30B28}" srcOrd="2" destOrd="0" parTransId="{AEF0A880-8D0C-440F-8A02-0147C8571D05}" sibTransId="{DFE0C83A-9D09-46F2-8DD1-6D09A0AB55B1}"/>
    <dgm:cxn modelId="{61DC21F3-5C31-484F-941D-8499C0F74138}" type="presOf" srcId="{03782A1B-A435-4F10-803C-D029D3D30B28}" destId="{180ED129-2CC5-47DD-AE15-89EF3013291B}" srcOrd="0" destOrd="0" presId="urn:microsoft.com/office/officeart/2005/8/layout/process1"/>
    <dgm:cxn modelId="{E3F8BDC2-C3BA-4A79-AA4F-DE0EBC9AC23D}" type="presOf" srcId="{F4796FB9-5698-4183-B215-7A50201A7615}" destId="{21C10DE3-CD28-45C7-9C77-9461C1D9F453}" srcOrd="0" destOrd="0" presId="urn:microsoft.com/office/officeart/2005/8/layout/process1"/>
    <dgm:cxn modelId="{182892C1-3CF4-45A6-AA6F-C36C547601E0}" srcId="{F8410939-CF6B-42F4-81D6-2A40B46C4637}" destId="{F4796FB9-5698-4183-B215-7A50201A7615}" srcOrd="1" destOrd="0" parTransId="{9784D195-72EC-46C5-B419-CECDD7349BF4}" sibTransId="{517E32EC-23DD-4371-903E-5951B81AFB0C}"/>
    <dgm:cxn modelId="{2655B599-506B-41A0-8B4A-1BF2D2C2B370}" type="presOf" srcId="{DFE0C83A-9D09-46F2-8DD1-6D09A0AB55B1}" destId="{34275A6E-7026-457C-9B4C-8D51E28AEE5B}" srcOrd="1" destOrd="0" presId="urn:microsoft.com/office/officeart/2005/8/layout/process1"/>
    <dgm:cxn modelId="{FA20679A-6949-4ED6-9084-FD7948B56237}" srcId="{F8410939-CF6B-42F4-81D6-2A40B46C4637}" destId="{5A9754EC-F231-4DA8-99A9-DB37454B7AB7}" srcOrd="0" destOrd="0" parTransId="{7624ADA4-B470-4FFE-89D7-788CEE4EFCF8}" sibTransId="{74D6ACEB-2C41-4530-BA33-D75C8FA8DACE}"/>
    <dgm:cxn modelId="{8594F460-902A-4C97-9AC3-041ECEE50F29}" type="presOf" srcId="{74D6ACEB-2C41-4530-BA33-D75C8FA8DACE}" destId="{79ECDFA4-B17E-4068-A867-B9DBDD1F73FC}" srcOrd="1" destOrd="0" presId="urn:microsoft.com/office/officeart/2005/8/layout/process1"/>
    <dgm:cxn modelId="{BDB25E3E-512C-4875-ABFE-EA7C891E7D30}" type="presOf" srcId="{7D046B28-9EF5-4FD9-A2A0-65D25B1C23D3}" destId="{A2E2A8B2-D699-4134-8F29-65046C579564}" srcOrd="0" destOrd="0" presId="urn:microsoft.com/office/officeart/2005/8/layout/process1"/>
    <dgm:cxn modelId="{C454CDBE-4157-42BC-B9E9-D5B87DB2D88D}" type="presOf" srcId="{74D6ACEB-2C41-4530-BA33-D75C8FA8DACE}" destId="{1695593E-EE7A-451C-8795-3EBA4E45EC0B}" srcOrd="0" destOrd="0" presId="urn:microsoft.com/office/officeart/2005/8/layout/process1"/>
    <dgm:cxn modelId="{27533089-698C-44FF-8B5C-E4AC25DBFF85}" type="presOf" srcId="{517E32EC-23DD-4371-903E-5951B81AFB0C}" destId="{2B84ACF0-5BA1-46EB-8CA9-81B4C03E2AA9}" srcOrd="0" destOrd="0" presId="urn:microsoft.com/office/officeart/2005/8/layout/process1"/>
    <dgm:cxn modelId="{0122B36E-18C5-416E-91BD-42AD2AA5DCFA}" type="presOf" srcId="{517E32EC-23DD-4371-903E-5951B81AFB0C}" destId="{1C7731FE-A9A5-48FB-B2CB-CBC5EBD4E956}" srcOrd="1" destOrd="0" presId="urn:microsoft.com/office/officeart/2005/8/layout/process1"/>
    <dgm:cxn modelId="{E2815323-C98D-40D2-89A4-1F0020834B25}" srcId="{F8410939-CF6B-42F4-81D6-2A40B46C4637}" destId="{7D046B28-9EF5-4FD9-A2A0-65D25B1C23D3}" srcOrd="3" destOrd="0" parTransId="{587B9520-8B50-4893-8A0C-A0D1C35FE03B}" sibTransId="{08C0A3DF-1266-41CA-A804-52C8900C0F27}"/>
    <dgm:cxn modelId="{799633CB-CEEA-4FC1-BA95-27B6AAE4C3D1}" type="presOf" srcId="{F8410939-CF6B-42F4-81D6-2A40B46C4637}" destId="{025017EA-F28C-45A6-B0D6-7E1B3FF1B0F5}" srcOrd="0" destOrd="0" presId="urn:microsoft.com/office/officeart/2005/8/layout/process1"/>
    <dgm:cxn modelId="{1A22EB24-70D8-424F-81D6-52EC543F14A4}" type="presOf" srcId="{DFE0C83A-9D09-46F2-8DD1-6D09A0AB55B1}" destId="{6F0F3455-5AB6-43F2-939C-4BA9EF17B651}" srcOrd="0" destOrd="0" presId="urn:microsoft.com/office/officeart/2005/8/layout/process1"/>
    <dgm:cxn modelId="{37754CDE-54CE-434D-9621-163C3EBAE65D}" type="presParOf" srcId="{025017EA-F28C-45A6-B0D6-7E1B3FF1B0F5}" destId="{80E35B5E-65C4-4BA8-9B2E-D0812DCB808C}" srcOrd="0" destOrd="0" presId="urn:microsoft.com/office/officeart/2005/8/layout/process1"/>
    <dgm:cxn modelId="{61C146C3-6F3A-4481-942E-DD6A4B0B5FAD}" type="presParOf" srcId="{025017EA-F28C-45A6-B0D6-7E1B3FF1B0F5}" destId="{1695593E-EE7A-451C-8795-3EBA4E45EC0B}" srcOrd="1" destOrd="0" presId="urn:microsoft.com/office/officeart/2005/8/layout/process1"/>
    <dgm:cxn modelId="{B31A8428-E6ED-4BDA-AFF3-5AE8D17E2380}" type="presParOf" srcId="{1695593E-EE7A-451C-8795-3EBA4E45EC0B}" destId="{79ECDFA4-B17E-4068-A867-B9DBDD1F73FC}" srcOrd="0" destOrd="0" presId="urn:microsoft.com/office/officeart/2005/8/layout/process1"/>
    <dgm:cxn modelId="{FFA430BA-9490-402D-B968-ED2036C339E6}" type="presParOf" srcId="{025017EA-F28C-45A6-B0D6-7E1B3FF1B0F5}" destId="{21C10DE3-CD28-45C7-9C77-9461C1D9F453}" srcOrd="2" destOrd="0" presId="urn:microsoft.com/office/officeart/2005/8/layout/process1"/>
    <dgm:cxn modelId="{55FADC2F-C333-4ABE-B9AB-5A16C436C032}" type="presParOf" srcId="{025017EA-F28C-45A6-B0D6-7E1B3FF1B0F5}" destId="{2B84ACF0-5BA1-46EB-8CA9-81B4C03E2AA9}" srcOrd="3" destOrd="0" presId="urn:microsoft.com/office/officeart/2005/8/layout/process1"/>
    <dgm:cxn modelId="{D648D593-5EF0-4A64-A42D-41FB36868EEE}" type="presParOf" srcId="{2B84ACF0-5BA1-46EB-8CA9-81B4C03E2AA9}" destId="{1C7731FE-A9A5-48FB-B2CB-CBC5EBD4E956}" srcOrd="0" destOrd="0" presId="urn:microsoft.com/office/officeart/2005/8/layout/process1"/>
    <dgm:cxn modelId="{E6115440-33BD-4B32-8C94-ED2349D4AEE0}" type="presParOf" srcId="{025017EA-F28C-45A6-B0D6-7E1B3FF1B0F5}" destId="{180ED129-2CC5-47DD-AE15-89EF3013291B}" srcOrd="4" destOrd="0" presId="urn:microsoft.com/office/officeart/2005/8/layout/process1"/>
    <dgm:cxn modelId="{5A2CE2C3-3FA5-4A98-92CF-2F8FB57327CC}" type="presParOf" srcId="{025017EA-F28C-45A6-B0D6-7E1B3FF1B0F5}" destId="{6F0F3455-5AB6-43F2-939C-4BA9EF17B651}" srcOrd="5" destOrd="0" presId="urn:microsoft.com/office/officeart/2005/8/layout/process1"/>
    <dgm:cxn modelId="{A742E605-F590-4ED5-9A45-A7F945A13F40}" type="presParOf" srcId="{6F0F3455-5AB6-43F2-939C-4BA9EF17B651}" destId="{34275A6E-7026-457C-9B4C-8D51E28AEE5B}" srcOrd="0" destOrd="0" presId="urn:microsoft.com/office/officeart/2005/8/layout/process1"/>
    <dgm:cxn modelId="{CC8B3C31-E9CD-4478-8574-2EE1ECBF7179}" type="presParOf" srcId="{025017EA-F28C-45A6-B0D6-7E1B3FF1B0F5}" destId="{A2E2A8B2-D699-4134-8F29-65046C579564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4CA0FE2-6833-4C18-9077-D4FD0D428C3D}" type="doc">
      <dgm:prSet loTypeId="urn:microsoft.com/office/officeart/2005/8/layout/default#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th-TH"/>
        </a:p>
      </dgm:t>
    </dgm:pt>
    <dgm:pt modelId="{AC07D216-EC9B-4E39-A00D-FF36CC804FFE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กรุงเทพมหานคร</a:t>
          </a:r>
        </a:p>
      </dgm:t>
    </dgm:pt>
    <dgm:pt modelId="{C2DADB28-4635-4603-AFBE-67FA579CB26D}" type="par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7A5D6CA-3EFF-423D-930C-E9E1BA8F42D0}" type="sibTrans" cxnId="{5C4C5220-78EC-442F-9F49-FA34F531C3BA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2DAA30C-8116-438A-BC6D-923738F32EA9}">
      <dgm:prSet phldrT="[ข้อความ]" custT="1"/>
      <dgm:spPr>
        <a:solidFill>
          <a:srgbClr val="92D050"/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  13 กรุงเทพมหานคร 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E2166BF3-8566-4F3E-A7D2-02CAF454A18A}" type="par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0ABE27C8-8FD1-4A92-9321-56EA176F9184}" type="sibTrans" cxnId="{40C7D831-34D2-4748-A27E-C2942C02DDB8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8C0FD829-47F3-479A-A222-6DE9C3EDA3D7}">
      <dgm:prSet phldrT="[ข้อความ]"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r>
            <a: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จังหวัดอื่น </a:t>
          </a:r>
        </a:p>
      </dgm:t>
    </dgm:pt>
    <dgm:pt modelId="{0B16905B-0AF6-400E-9C1E-9138643A1F37}" type="par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D3003B3B-1FEE-4AB6-B00A-B730BAD3C041}" type="sibTrans" cxnId="{F5DED0A8-2E1D-4FE5-BCFD-B235BBBAF205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44EDD3EF-1A50-4AF6-8158-C490030B7557}">
      <dgm:prSet phldrT="[ข้อความ]" custT="1"/>
      <dgm:spPr>
        <a:solidFill>
          <a:schemeClr val="bg2">
            <a:lumMod val="20000"/>
            <a:lumOff val="80000"/>
          </a:schemeClr>
        </a:solidFill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สถาบันพัฒนาฝีมือแรงงาน</a:t>
          </a:r>
          <a:b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หรือสำนักงานพัฒนาฝีมือแรงงาน</a:t>
          </a:r>
          <a:endParaRPr lang="th-TH" sz="36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21AF17-4AF6-472E-BBEB-6ED1E2D261A2}" type="par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3B473641-8821-4B8A-BA76-DD64142CB8ED}" type="sibTrans" cxnId="{1E3DB7FF-9A53-4835-9D83-0BFA89DF2540}">
      <dgm:prSet/>
      <dgm:spPr/>
      <dgm:t>
        <a:bodyPr/>
        <a:lstStyle/>
        <a:p>
          <a:endParaRPr lang="th-TH">
            <a:solidFill>
              <a:schemeClr val="tx1"/>
            </a:solidFill>
          </a:endParaRPr>
        </a:p>
      </dgm:t>
    </dgm:pt>
    <dgm:pt modelId="{B681CF3B-4E7E-45BC-B9C9-9424CE00C691}" type="pres">
      <dgm:prSet presAssocID="{64CA0FE2-6833-4C18-9077-D4FD0D428C3D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31BA57C-2B57-4E61-8D2B-7C2F7F31B424}" type="pres">
      <dgm:prSet presAssocID="{AC07D216-EC9B-4E39-A00D-FF36CC804FFE}" presName="node" presStyleLbl="node1" presStyleIdx="0" presStyleCnt="2" custScaleY="67296" custLinFactNeighborX="-147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5EBC6B2-5F43-4C3E-A0B0-3B5F05A560FA}" type="pres">
      <dgm:prSet presAssocID="{47A5D6CA-3EFF-423D-930C-E9E1BA8F42D0}" presName="sibTrans" presStyleCnt="0"/>
      <dgm:spPr/>
    </dgm:pt>
    <dgm:pt modelId="{0652FE6A-9186-4E07-AB68-88003CC4C504}" type="pres">
      <dgm:prSet presAssocID="{8C0FD829-47F3-479A-A222-6DE9C3EDA3D7}" presName="node" presStyleLbl="node1" presStyleIdx="1" presStyleCnt="2" custScaleY="67670" custLinFactNeighborX="677" custLinFactNeighborY="-18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0C7D831-34D2-4748-A27E-C2942C02DDB8}" srcId="{AC07D216-EC9B-4E39-A00D-FF36CC804FFE}" destId="{82DAA30C-8116-438A-BC6D-923738F32EA9}" srcOrd="0" destOrd="0" parTransId="{E2166BF3-8566-4F3E-A7D2-02CAF454A18A}" sibTransId="{0ABE27C8-8FD1-4A92-9321-56EA176F9184}"/>
    <dgm:cxn modelId="{DC7AF119-CC46-41D8-B5B2-62F246A08492}" type="presOf" srcId="{44EDD3EF-1A50-4AF6-8158-C490030B7557}" destId="{0652FE6A-9186-4E07-AB68-88003CC4C504}" srcOrd="0" destOrd="1" presId="urn:microsoft.com/office/officeart/2005/8/layout/default#1"/>
    <dgm:cxn modelId="{F5DED0A8-2E1D-4FE5-BCFD-B235BBBAF205}" srcId="{64CA0FE2-6833-4C18-9077-D4FD0D428C3D}" destId="{8C0FD829-47F3-479A-A222-6DE9C3EDA3D7}" srcOrd="1" destOrd="0" parTransId="{0B16905B-0AF6-400E-9C1E-9138643A1F37}" sibTransId="{D3003B3B-1FEE-4AB6-B00A-B730BAD3C041}"/>
    <dgm:cxn modelId="{245A6112-AC7B-4095-8F60-ADB4F2D09ADD}" type="presOf" srcId="{AC07D216-EC9B-4E39-A00D-FF36CC804FFE}" destId="{D31BA57C-2B57-4E61-8D2B-7C2F7F31B424}" srcOrd="0" destOrd="0" presId="urn:microsoft.com/office/officeart/2005/8/layout/default#1"/>
    <dgm:cxn modelId="{1618742D-9B6E-40B6-BA4F-C7D7321BA81C}" type="presOf" srcId="{64CA0FE2-6833-4C18-9077-D4FD0D428C3D}" destId="{B681CF3B-4E7E-45BC-B9C9-9424CE00C691}" srcOrd="0" destOrd="0" presId="urn:microsoft.com/office/officeart/2005/8/layout/default#1"/>
    <dgm:cxn modelId="{1E3DB7FF-9A53-4835-9D83-0BFA89DF2540}" srcId="{8C0FD829-47F3-479A-A222-6DE9C3EDA3D7}" destId="{44EDD3EF-1A50-4AF6-8158-C490030B7557}" srcOrd="0" destOrd="0" parTransId="{B121AF17-4AF6-472E-BBEB-6ED1E2D261A2}" sibTransId="{3B473641-8821-4B8A-BA76-DD64142CB8ED}"/>
    <dgm:cxn modelId="{04344A1D-1452-4D88-87D9-E497E3A4502F}" type="presOf" srcId="{82DAA30C-8116-438A-BC6D-923738F32EA9}" destId="{D31BA57C-2B57-4E61-8D2B-7C2F7F31B424}" srcOrd="0" destOrd="1" presId="urn:microsoft.com/office/officeart/2005/8/layout/default#1"/>
    <dgm:cxn modelId="{5EA109C7-3135-4346-A44C-3F5694638D7E}" type="presOf" srcId="{8C0FD829-47F3-479A-A222-6DE9C3EDA3D7}" destId="{0652FE6A-9186-4E07-AB68-88003CC4C504}" srcOrd="0" destOrd="0" presId="urn:microsoft.com/office/officeart/2005/8/layout/default#1"/>
    <dgm:cxn modelId="{5C4C5220-78EC-442F-9F49-FA34F531C3BA}" srcId="{64CA0FE2-6833-4C18-9077-D4FD0D428C3D}" destId="{AC07D216-EC9B-4E39-A00D-FF36CC804FFE}" srcOrd="0" destOrd="0" parTransId="{C2DADB28-4635-4603-AFBE-67FA579CB26D}" sibTransId="{47A5D6CA-3EFF-423D-930C-E9E1BA8F42D0}"/>
    <dgm:cxn modelId="{DB71ECE9-17FB-4731-8C2A-08E972CAF36F}" type="presParOf" srcId="{B681CF3B-4E7E-45BC-B9C9-9424CE00C691}" destId="{D31BA57C-2B57-4E61-8D2B-7C2F7F31B424}" srcOrd="0" destOrd="0" presId="urn:microsoft.com/office/officeart/2005/8/layout/default#1"/>
    <dgm:cxn modelId="{55F538B4-AECE-4F7E-B6E1-57E07F30D15E}" type="presParOf" srcId="{B681CF3B-4E7E-45BC-B9C9-9424CE00C691}" destId="{05EBC6B2-5F43-4C3E-A0B0-3B5F05A560FA}" srcOrd="1" destOrd="0" presId="urn:microsoft.com/office/officeart/2005/8/layout/default#1"/>
    <dgm:cxn modelId="{7285945A-BFEA-4B40-B015-092CD87AA878}" type="presParOf" srcId="{B681CF3B-4E7E-45BC-B9C9-9424CE00C691}" destId="{0652FE6A-9186-4E07-AB68-88003CC4C504}" srcOrd="2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6" loCatId="list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1376519-6B3C-4462-A709-7380888E8163}">
      <dgm:prSet phldrT="[ข้อความ]" custT="1"/>
      <dgm:spPr/>
      <dgm:t>
        <a:bodyPr/>
        <a:lstStyle/>
        <a:p>
          <a:pPr algn="thaiDist"/>
          <a:r>
            <a:rPr lang="th-TH" sz="3200" b="1" u="sng" dirty="0">
              <a:latin typeface="FreesiaUPC" pitchFamily="34" charset="-34"/>
              <a:cs typeface="FreesiaUPC" pitchFamily="34" charset="-34"/>
            </a:rPr>
            <a:t>รายงานผลการดำเนินงานการพัฒนาฝีมือแรงงานให้สพร. หรือ สนพ. ทราบภายใน 30 วัน</a:t>
          </a:r>
          <a:r>
            <a:rPr lang="th-TH" sz="3200" b="1" dirty="0">
              <a:latin typeface="FreesiaUPC" pitchFamily="34" charset="-34"/>
              <a:cs typeface="FreesiaUPC" pitchFamily="34" charset="-34"/>
            </a:rPr>
            <a:t> </a:t>
          </a:r>
          <a:br>
            <a:rPr lang="th-TH" sz="3200" b="1" dirty="0"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latin typeface="FreesiaUPC" pitchFamily="34" charset="-34"/>
              <a:cs typeface="FreesiaUPC" pitchFamily="34" charset="-34"/>
            </a:rPr>
            <a:t>นับแต่วันที่ดำเนินการแล้วเสร็จ ตามแบบ ชอ.3 หรือ 3-1 หรือ 3-2 แล้วแต่กรณี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 custT="1"/>
      <dgm:spPr/>
      <dgm:t>
        <a:bodyPr/>
        <a:lstStyle/>
        <a:p>
          <a:r>
            <a:rPr lang="th-TH" sz="8800" b="1" dirty="0">
              <a:latin typeface="TH Kodchasal" pitchFamily="2" charset="-34"/>
              <a:cs typeface="TH Kodchasal" pitchFamily="2" charset="-34"/>
            </a:rPr>
            <a:t>2</a:t>
          </a:r>
          <a:endParaRPr lang="en-US" sz="8800" b="1" dirty="0">
            <a:latin typeface="TH Kodchasal" pitchFamily="2" charset="-34"/>
            <a:cs typeface="TH Kodchasal" pitchFamily="2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9F8481B-A0EE-408B-A318-2B123DA76030}">
      <dgm:prSet phldrT="[ข้อความ]" custT="1"/>
      <dgm:spPr/>
      <dgm:t>
        <a:bodyPr/>
        <a:lstStyle/>
        <a:p>
          <a:pPr algn="thaiDist"/>
          <a:r>
            <a:rPr lang="th-TH" sz="3200" b="1" dirty="0">
              <a:latin typeface="FreesiaUPC" pitchFamily="34" charset="-34"/>
              <a:cs typeface="FreesiaUPC" pitchFamily="34" charset="-34"/>
            </a:rPr>
            <a:t>ยินยอมให้นายทะเบียน พนักงานเจ้าหน้าที่ </a:t>
          </a:r>
          <a:br>
            <a:rPr lang="th-TH" sz="3200" b="1" dirty="0"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latin typeface="FreesiaUPC" pitchFamily="34" charset="-34"/>
              <a:cs typeface="FreesiaUPC" pitchFamily="34" charset="-34"/>
            </a:rPr>
            <a:t>และคณะกรรมการ ติดตาม ตรวจตรา </a:t>
          </a:r>
          <a:br>
            <a:rPr lang="th-TH" sz="3200" b="1" dirty="0"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latin typeface="FreesiaUPC" pitchFamily="34" charset="-34"/>
              <a:cs typeface="FreesiaUPC" pitchFamily="34" charset="-34"/>
            </a:rPr>
            <a:t>และให้คำแนะนำเกี่ยวกับการพัฒนาฝีมือแรงงานตามที่ได้รับเงินช่วยเหลือหรืออุดหนุน</a:t>
          </a:r>
          <a:endParaRPr lang="en-US" sz="3200" b="1" dirty="0">
            <a:latin typeface="FreesiaUPC" pitchFamily="34" charset="-34"/>
            <a:cs typeface="FreesiaUPC" pitchFamily="34" charset="-34"/>
          </a:endParaRPr>
        </a:p>
      </dgm:t>
    </dgm:pt>
    <dgm:pt modelId="{4CA62755-2381-489D-BB2C-760EF5481112}" type="parTrans" cxnId="{8BF07224-151D-4615-8B94-2232D6D4C8A3}">
      <dgm:prSet/>
      <dgm:spPr/>
      <dgm:t>
        <a:bodyPr/>
        <a:lstStyle/>
        <a:p>
          <a:endParaRPr lang="en-US"/>
        </a:p>
      </dgm:t>
    </dgm:pt>
    <dgm:pt modelId="{78B496F0-6C96-4961-AE56-CD66FA450961}" type="sibTrans" cxnId="{8BF07224-151D-4615-8B94-2232D6D4C8A3}">
      <dgm:prSet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8800" b="1" dirty="0">
              <a:latin typeface="TH Kodchasal" pitchFamily="2" charset="-34"/>
              <a:cs typeface="TH Kodchasal" pitchFamily="2" charset="-34"/>
            </a:rPr>
            <a:t>1</a:t>
          </a:r>
          <a:endParaRPr lang="en-US" sz="8800" b="1" dirty="0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4D7E702-088E-4215-8624-FFCD6979265F}" type="pres">
      <dgm:prSet presAssocID="{7C778515-7FF0-4A9A-A540-B51193D5F4BB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5A9F64FA-4250-4C16-9D95-054427B53403}" type="pres">
      <dgm:prSet presAssocID="{589E9DE5-B59C-4B2B-B758-62CB91E822E3}" presName="linNode" presStyleCnt="0"/>
      <dgm:spPr/>
    </dgm:pt>
    <dgm:pt modelId="{5D81FB34-C7F0-4A14-A9E6-71E91FB1EA2B}" type="pres">
      <dgm:prSet presAssocID="{589E9DE5-B59C-4B2B-B758-62CB91E822E3}" presName="parentShp" presStyleLbl="node1" presStyleIdx="0" presStyleCnt="2" custScaleX="51899" custScaleY="73057" custLinFactNeighborX="-21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CEC1FC3-28F2-45E5-9483-8C0EB3CB5552}" type="pres">
      <dgm:prSet presAssocID="{589E9DE5-B59C-4B2B-B758-62CB91E822E3}" presName="childShp" presStyleLbl="bgAccFollowNode1" presStyleIdx="0" presStyleCnt="2" custScaleX="102919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89FD8EA-C27C-4F21-8866-CA76D4C71863}" type="pres">
      <dgm:prSet presAssocID="{1DBCF8B6-9EF3-478F-8596-A9C0EBA79F58}" presName="spacing" presStyleCnt="0"/>
      <dgm:spPr/>
    </dgm:pt>
    <dgm:pt modelId="{D074C1F3-83BD-450F-8ED6-D4E2AA99DCCE}" type="pres">
      <dgm:prSet presAssocID="{BCEAB928-4A71-4906-8544-92FBAA998389}" presName="linNode" presStyleCnt="0"/>
      <dgm:spPr/>
    </dgm:pt>
    <dgm:pt modelId="{7602C72A-E499-40EF-9498-C344F9B0CB5C}" type="pres">
      <dgm:prSet presAssocID="{BCEAB928-4A71-4906-8544-92FBAA998389}" presName="parentShp" presStyleLbl="node1" presStyleIdx="1" presStyleCnt="2" custScaleX="51899" custScaleY="74349" custLinFactNeighborX="-41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4D98D97-33E6-4D66-93E7-C18347CE8D64}" type="pres">
      <dgm:prSet presAssocID="{BCEAB928-4A71-4906-8544-92FBAA998389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EA2153F-D757-4CBE-91F9-18A43E6382B3}" type="presOf" srcId="{69F8481B-A0EE-408B-A318-2B123DA76030}" destId="{84D98D97-33E6-4D66-93E7-C18347CE8D64}" srcOrd="0" destOrd="0" presId="urn:microsoft.com/office/officeart/2005/8/layout/vList6"/>
    <dgm:cxn modelId="{92FBAE01-E3E3-4843-8657-B5F2DB992FB1}" type="presOf" srcId="{7C778515-7FF0-4A9A-A540-B51193D5F4BB}" destId="{B4D7E702-088E-4215-8624-FFCD6979265F}" srcOrd="0" destOrd="0" presId="urn:microsoft.com/office/officeart/2005/8/layout/vList6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8BF07224-151D-4615-8B94-2232D6D4C8A3}" srcId="{BCEAB928-4A71-4906-8544-92FBAA998389}" destId="{69F8481B-A0EE-408B-A318-2B123DA76030}" srcOrd="0" destOrd="0" parTransId="{4CA62755-2381-489D-BB2C-760EF5481112}" sibTransId="{78B496F0-6C96-4961-AE56-CD66FA450961}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AEB1EE91-1D84-45FF-940E-D6C0A5396BE4}" type="presOf" srcId="{BCEAB928-4A71-4906-8544-92FBAA998389}" destId="{7602C72A-E499-40EF-9498-C344F9B0CB5C}" srcOrd="0" destOrd="0" presId="urn:microsoft.com/office/officeart/2005/8/layout/vList6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BB7F5D7C-E787-4906-B086-C0AB829CA72C}" type="presOf" srcId="{61376519-6B3C-4462-A709-7380888E8163}" destId="{5CEC1FC3-28F2-45E5-9483-8C0EB3CB5552}" srcOrd="0" destOrd="0" presId="urn:microsoft.com/office/officeart/2005/8/layout/vList6"/>
    <dgm:cxn modelId="{657F078D-B353-4849-8AF1-495D8132203F}" type="presOf" srcId="{589E9DE5-B59C-4B2B-B758-62CB91E822E3}" destId="{5D81FB34-C7F0-4A14-A9E6-71E91FB1EA2B}" srcOrd="0" destOrd="0" presId="urn:microsoft.com/office/officeart/2005/8/layout/vList6"/>
    <dgm:cxn modelId="{D8D1F609-D393-486A-ABDE-0E5CFF268D1E}" type="presParOf" srcId="{B4D7E702-088E-4215-8624-FFCD6979265F}" destId="{5A9F64FA-4250-4C16-9D95-054427B53403}" srcOrd="0" destOrd="0" presId="urn:microsoft.com/office/officeart/2005/8/layout/vList6"/>
    <dgm:cxn modelId="{5F401B75-EEBD-4D0F-B556-9AAF52D29ACD}" type="presParOf" srcId="{5A9F64FA-4250-4C16-9D95-054427B53403}" destId="{5D81FB34-C7F0-4A14-A9E6-71E91FB1EA2B}" srcOrd="0" destOrd="0" presId="urn:microsoft.com/office/officeart/2005/8/layout/vList6"/>
    <dgm:cxn modelId="{357C1AC1-D379-48EA-8408-0571F179C176}" type="presParOf" srcId="{5A9F64FA-4250-4C16-9D95-054427B53403}" destId="{5CEC1FC3-28F2-45E5-9483-8C0EB3CB5552}" srcOrd="1" destOrd="0" presId="urn:microsoft.com/office/officeart/2005/8/layout/vList6"/>
    <dgm:cxn modelId="{77634396-7CB5-4CB3-9EAE-A48242B5DA90}" type="presParOf" srcId="{B4D7E702-088E-4215-8624-FFCD6979265F}" destId="{789FD8EA-C27C-4F21-8866-CA76D4C71863}" srcOrd="1" destOrd="0" presId="urn:microsoft.com/office/officeart/2005/8/layout/vList6"/>
    <dgm:cxn modelId="{92D8A02E-DB69-40DA-9DF0-F5110E67CEED}" type="presParOf" srcId="{B4D7E702-088E-4215-8624-FFCD6979265F}" destId="{D074C1F3-83BD-450F-8ED6-D4E2AA99DCCE}" srcOrd="2" destOrd="0" presId="urn:microsoft.com/office/officeart/2005/8/layout/vList6"/>
    <dgm:cxn modelId="{20BF8A71-265B-400E-9224-AB7F8E6C78A4}" type="presParOf" srcId="{D074C1F3-83BD-450F-8ED6-D4E2AA99DCCE}" destId="{7602C72A-E499-40EF-9498-C344F9B0CB5C}" srcOrd="0" destOrd="0" presId="urn:microsoft.com/office/officeart/2005/8/layout/vList6"/>
    <dgm:cxn modelId="{7FE4ACF2-A8A6-4C11-8140-9882CDF1D1E8}" type="presParOf" srcId="{D074C1F3-83BD-450F-8ED6-D4E2AA99DCCE}" destId="{84D98D97-33E6-4D66-93E7-C18347CE8D64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ส่งเสริมให้มีการทดสอบมาตรฐานฝีมือแรงานแห่งขาติ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05BBC4D3-1D5E-4779-8B60-F3850CAB1CD7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ส่งเสริมให้ผู้ประกอบอาชีพมีทักษะฝีมือที่ได้มาตรฐาน</a:t>
          </a:r>
          <a:br>
            <a:rPr lang="th-TH" sz="2800" b="1" dirty="0"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latin typeface="FreesiaUPC" pitchFamily="34" charset="-34"/>
              <a:cs typeface="FreesiaUPC" pitchFamily="34" charset="-34"/>
            </a:rPr>
            <a:t>ตรงตามความต้องการของตลาดแรงงาน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D0419012-92EC-45B8-81AF-94DA1500115A}" type="parTrans" cxnId="{F6A8982D-83ED-49FC-9050-924D68D54B7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A0C1125C-CC34-4456-A865-95DC3B9C8437}" type="sibTrans" cxnId="{F6A8982D-83ED-49FC-9050-924D68D54B7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 custT="1"/>
      <dgm:spPr/>
      <dgm:t>
        <a:bodyPr/>
        <a:lstStyle/>
        <a:p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ผู้ประกอบกิจการ </a:t>
          </a:r>
          <a:b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ผู้ประกอบอาชีพ  </a:t>
          </a:r>
          <a:b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กลุ่มผู้ประกอบกิจการ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ส่งเสริมให้มีการพัฒนาฝีมือแรงงานให้แก่ลูกจ้าง </a:t>
          </a:r>
          <a:br>
            <a:rPr lang="th-TH" sz="2800" b="1" dirty="0"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latin typeface="FreesiaUPC" pitchFamily="34" charset="-34"/>
              <a:cs typeface="FreesiaUPC" pitchFamily="34" charset="-34"/>
            </a:rPr>
            <a:t>เพื่อเพิ่มผลิตภาพแรงงาน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3523D35C-AD27-4BF2-A102-7620F99144AA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ส่งเสริมให้มีการฝึกอบรมหลักสูตรนวัตกรรม หรือหลักสูตรการนำเทคโนโลยีมาใช้ในการผลิตสินค้าหรือบริการ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3FEE56EB-23CD-4363-8457-5B187D4A0050}" type="parTrans" cxnId="{D8AF1EF1-052D-4EB6-AA28-34F133BD29CB}">
      <dgm:prSet/>
      <dgm:spPr/>
      <dgm:t>
        <a:bodyPr/>
        <a:lstStyle/>
        <a:p>
          <a:endParaRPr lang="en-US"/>
        </a:p>
      </dgm:t>
    </dgm:pt>
    <dgm:pt modelId="{9E8A22C4-CCF9-4A1F-AC99-5B59EF9BFA3D}" type="sibTrans" cxnId="{D8AF1EF1-052D-4EB6-AA28-34F133BD29CB}">
      <dgm:prSet/>
      <dgm:spPr/>
      <dgm:t>
        <a:bodyPr/>
        <a:lstStyle/>
        <a:p>
          <a:endParaRPr lang="en-US"/>
        </a:p>
      </dgm:t>
    </dgm:pt>
    <dgm:pt modelId="{18F68CE7-2F16-4E7F-921D-B3A0F2C4E404}">
      <dgm:prSet phldrT="[ข้อความ]"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ส่งเสริมให้มีการจ่ายค่าจ้างตามมาตรฐานฝีมือ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E03A98AB-5512-4841-987D-CB0C119A9473}" type="parTrans" cxnId="{2680D3E3-9480-4D31-8ED8-438670C5E9D3}">
      <dgm:prSet/>
      <dgm:spPr/>
      <dgm:t>
        <a:bodyPr/>
        <a:lstStyle/>
        <a:p>
          <a:endParaRPr lang="en-US"/>
        </a:p>
      </dgm:t>
    </dgm:pt>
    <dgm:pt modelId="{B051167E-9429-4DE4-A29B-2B96B512F40F}" type="sibTrans" cxnId="{2680D3E3-9480-4D31-8ED8-438670C5E9D3}">
      <dgm:prSet/>
      <dgm:spPr/>
      <dgm:t>
        <a:bodyPr/>
        <a:lstStyle/>
        <a:p>
          <a:endParaRPr lang="en-US"/>
        </a:p>
      </dgm:t>
    </dgm:pt>
    <dgm:pt modelId="{DEFEE101-8EBB-45FD-B1AD-DAFAC2FC93C5}">
      <dgm:prSet custT="1"/>
      <dgm:spPr/>
      <dgm:t>
        <a:bodyPr/>
        <a:lstStyle/>
        <a:p>
          <a:r>
            <a:rPr lang="th-TH" sz="2800" b="1" dirty="0">
              <a:latin typeface="FreesiaUPC" pitchFamily="34" charset="-34"/>
              <a:cs typeface="FreesiaUPC" pitchFamily="34" charset="-34"/>
            </a:rPr>
            <a:t>ส่งเสริมให้มีการจัดทำมาตรฐานฝีมือแรงงานของตนและนำมาตรฐานฝีมือแรงงานนั้นไปใช้ทดสอบให้แก่ลูกจ้างของตน</a:t>
          </a:r>
          <a:endParaRPr lang="en-US" sz="2800" b="1" dirty="0">
            <a:latin typeface="FreesiaUPC" pitchFamily="34" charset="-34"/>
            <a:cs typeface="FreesiaUPC" pitchFamily="34" charset="-34"/>
          </a:endParaRPr>
        </a:p>
      </dgm:t>
    </dgm:pt>
    <dgm:pt modelId="{0E58E7BE-72D4-4D63-9C46-1643FC9687DB}" type="parTrans" cxnId="{10F860D6-0C44-4249-B46E-D23365957F98}">
      <dgm:prSet/>
      <dgm:spPr/>
      <dgm:t>
        <a:bodyPr/>
        <a:lstStyle/>
        <a:p>
          <a:endParaRPr lang="en-US"/>
        </a:p>
      </dgm:t>
    </dgm:pt>
    <dgm:pt modelId="{9216A3A0-84BD-48B4-9952-60FFDAC46BE9}" type="sibTrans" cxnId="{10F860D6-0C44-4249-B46E-D23365957F98}">
      <dgm:prSet/>
      <dgm:spPr/>
      <dgm:t>
        <a:bodyPr/>
        <a:lstStyle/>
        <a:p>
          <a:endParaRPr lang="en-US"/>
        </a:p>
      </dgm:t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6053A25-BCB3-4F46-A908-7FB9D021F4F6}" type="pres">
      <dgm:prSet presAssocID="{589E9DE5-B59C-4B2B-B758-62CB91E822E3}" presName="linNode" presStyleCnt="0"/>
      <dgm:spPr/>
    </dgm:pt>
    <dgm:pt modelId="{579CF5CD-1B63-4E64-84EF-50325D9398A5}" type="pres">
      <dgm:prSet presAssocID="{589E9DE5-B59C-4B2B-B758-62CB91E822E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47154A8-1315-4F72-9322-0AAF54AD2D5F}" type="pres">
      <dgm:prSet presAssocID="{1DBCF8B6-9EF3-478F-8596-A9C0EBA79F58}" presName="sp" presStyleCnt="0"/>
      <dgm:spPr/>
    </dgm:pt>
    <dgm:pt modelId="{666A3243-9270-4EBD-B85E-A2DB8EB77436}" type="pres">
      <dgm:prSet presAssocID="{BCEAB928-4A71-4906-8544-92FBAA998389}" presName="linNode" presStyleCnt="0"/>
      <dgm:spPr/>
    </dgm:pt>
    <dgm:pt modelId="{2B98B868-C851-4A99-9124-F4AB1D71B8AD}" type="pres">
      <dgm:prSet presAssocID="{BCEAB928-4A71-4906-8544-92FBAA99838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 custScaleY="19890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03D41909-2A6F-464A-86B9-F2066598AB0E}" type="presOf" srcId="{05BBC4D3-1D5E-4779-8B60-F3850CAB1CD7}" destId="{1774A59A-35CA-4F04-AAFC-63AAE466666C}" srcOrd="0" destOrd="1" presId="urn:microsoft.com/office/officeart/2005/8/layout/vList5"/>
    <dgm:cxn modelId="{95D19237-71EC-4E28-9A86-9BF12C51BD30}" type="presOf" srcId="{BCEAB928-4A71-4906-8544-92FBAA998389}" destId="{2B98B868-C851-4A99-9124-F4AB1D71B8AD}" srcOrd="0" destOrd="0" presId="urn:microsoft.com/office/officeart/2005/8/layout/vList5"/>
    <dgm:cxn modelId="{2680D3E3-9480-4D31-8ED8-438670C5E9D3}" srcId="{BCEAB928-4A71-4906-8544-92FBAA998389}" destId="{18F68CE7-2F16-4E7F-921D-B3A0F2C4E404}" srcOrd="2" destOrd="0" parTransId="{E03A98AB-5512-4841-987D-CB0C119A9473}" sibTransId="{B051167E-9429-4DE4-A29B-2B96B512F40F}"/>
    <dgm:cxn modelId="{D8AF1EF1-052D-4EB6-AA28-34F133BD29CB}" srcId="{BCEAB928-4A71-4906-8544-92FBAA998389}" destId="{3523D35C-AD27-4BF2-A102-7620F99144AA}" srcOrd="1" destOrd="0" parTransId="{3FEE56EB-23CD-4363-8457-5B187D4A0050}" sibTransId="{9E8A22C4-CCF9-4A1F-AC99-5B59EF9BFA3D}"/>
    <dgm:cxn modelId="{982CF6D5-7D1B-4690-A1D7-3E25C6142CDA}" type="presOf" srcId="{3523D35C-AD27-4BF2-A102-7620F99144AA}" destId="{DF7AD686-29C0-4F13-B30C-2CDE12035BE3}" srcOrd="0" destOrd="1" presId="urn:microsoft.com/office/officeart/2005/8/layout/vList5"/>
    <dgm:cxn modelId="{CC45DE8D-B721-49D8-B247-69CE3D5BD8EE}" type="presOf" srcId="{DDE62520-226E-4854-A457-D004032F3141}" destId="{DF7AD686-29C0-4F13-B30C-2CDE12035BE3}" srcOrd="0" destOrd="0" presId="urn:microsoft.com/office/officeart/2005/8/layout/vList5"/>
    <dgm:cxn modelId="{46B08740-3DB7-424E-8D89-65B66A35BD18}" type="presOf" srcId="{18F68CE7-2F16-4E7F-921D-B3A0F2C4E404}" destId="{DF7AD686-29C0-4F13-B30C-2CDE12035BE3}" srcOrd="0" destOrd="2" presId="urn:microsoft.com/office/officeart/2005/8/layout/vList5"/>
    <dgm:cxn modelId="{10F860D6-0C44-4249-B46E-D23365957F98}" srcId="{BCEAB928-4A71-4906-8544-92FBAA998389}" destId="{DEFEE101-8EBB-45FD-B1AD-DAFAC2FC93C5}" srcOrd="3" destOrd="0" parTransId="{0E58E7BE-72D4-4D63-9C46-1643FC9687DB}" sibTransId="{9216A3A0-84BD-48B4-9952-60FFDAC46BE9}"/>
    <dgm:cxn modelId="{84AA7019-1766-4274-88CD-91393AE2D976}" type="presOf" srcId="{7C778515-7FF0-4A9A-A540-B51193D5F4BB}" destId="{4972F737-1FE1-448E-8347-0D30E713CEB0}" srcOrd="0" destOrd="0" presId="urn:microsoft.com/office/officeart/2005/8/layout/vList5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881A3939-4BE0-465E-9746-D43FC9713F39}" type="presOf" srcId="{61376519-6B3C-4462-A709-7380888E8163}" destId="{1774A59A-35CA-4F04-AAFC-63AAE466666C}" srcOrd="0" destOrd="0" presId="urn:microsoft.com/office/officeart/2005/8/layout/vList5"/>
    <dgm:cxn modelId="{5BEF293D-4C7C-41E2-A187-62AF3767DE3D}" type="presOf" srcId="{589E9DE5-B59C-4B2B-B758-62CB91E822E3}" destId="{579CF5CD-1B63-4E64-84EF-50325D9398A5}" srcOrd="0" destOrd="0" presId="urn:microsoft.com/office/officeart/2005/8/layout/vList5"/>
    <dgm:cxn modelId="{F6A8982D-83ED-49FC-9050-924D68D54B7A}" srcId="{589E9DE5-B59C-4B2B-B758-62CB91E822E3}" destId="{05BBC4D3-1D5E-4779-8B60-F3850CAB1CD7}" srcOrd="1" destOrd="0" parTransId="{D0419012-92EC-45B8-81AF-94DA1500115A}" sibTransId="{A0C1125C-CC34-4456-A865-95DC3B9C8437}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A1ECDF8E-3EED-410A-BBD9-8A0ABC1D8859}" type="presOf" srcId="{DEFEE101-8EBB-45FD-B1AD-DAFAC2FC93C5}" destId="{DF7AD686-29C0-4F13-B30C-2CDE12035BE3}" srcOrd="0" destOrd="3" presId="urn:microsoft.com/office/officeart/2005/8/layout/vList5"/>
    <dgm:cxn modelId="{2211E774-3106-4D28-9D9B-F6B7FA393BF5}" type="presParOf" srcId="{4972F737-1FE1-448E-8347-0D30E713CEB0}" destId="{D6053A25-BCB3-4F46-A908-7FB9D021F4F6}" srcOrd="0" destOrd="0" presId="urn:microsoft.com/office/officeart/2005/8/layout/vList5"/>
    <dgm:cxn modelId="{5D470BFC-EBEE-4BA4-99BD-57020CED6A78}" type="presParOf" srcId="{D6053A25-BCB3-4F46-A908-7FB9D021F4F6}" destId="{579CF5CD-1B63-4E64-84EF-50325D9398A5}" srcOrd="0" destOrd="0" presId="urn:microsoft.com/office/officeart/2005/8/layout/vList5"/>
    <dgm:cxn modelId="{796AF55C-4BA8-4CEE-B037-1B6B291B264B}" type="presParOf" srcId="{D6053A25-BCB3-4F46-A908-7FB9D021F4F6}" destId="{1774A59A-35CA-4F04-AAFC-63AAE466666C}" srcOrd="1" destOrd="0" presId="urn:microsoft.com/office/officeart/2005/8/layout/vList5"/>
    <dgm:cxn modelId="{4DC0792B-94F6-453F-8B51-8986A2A0D4E4}" type="presParOf" srcId="{4972F737-1FE1-448E-8347-0D30E713CEB0}" destId="{F47154A8-1315-4F72-9322-0AAF54AD2D5F}" srcOrd="1" destOrd="0" presId="urn:microsoft.com/office/officeart/2005/8/layout/vList5"/>
    <dgm:cxn modelId="{5BA233AF-3BE9-466E-8597-21997DDACD90}" type="presParOf" srcId="{4972F737-1FE1-448E-8347-0D30E713CEB0}" destId="{666A3243-9270-4EBD-B85E-A2DB8EB77436}" srcOrd="2" destOrd="0" presId="urn:microsoft.com/office/officeart/2005/8/layout/vList5"/>
    <dgm:cxn modelId="{0AADBE8B-9CD3-4B8D-9F94-A3A887ABA01D}" type="presParOf" srcId="{666A3243-9270-4EBD-B85E-A2DB8EB77436}" destId="{2B98B868-C851-4A99-9124-F4AB1D71B8AD}" srcOrd="0" destOrd="0" presId="urn:microsoft.com/office/officeart/2005/8/layout/vList5"/>
    <dgm:cxn modelId="{69E76581-C229-4935-AB77-C37B12ED1E8F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C778515-7FF0-4A9A-A540-B51193D5F4BB}" type="doc">
      <dgm:prSet loTypeId="urn:microsoft.com/office/officeart/2005/8/layout/vList5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89E9DE5-B59C-4B2B-B758-62CB91E822E3}">
      <dgm:prSet phldrT="[ข้อความ]"/>
      <dgm:spPr/>
      <dgm:t>
        <a:bodyPr/>
        <a:lstStyle/>
        <a:p>
          <a:r>
            <a:rPr lang="th-TH" b="1" dirty="0">
              <a:latin typeface="FreesiaUPC" pitchFamily="34" charset="-34"/>
              <a:cs typeface="FreesiaUPC" pitchFamily="34" charset="-34"/>
            </a:rPr>
            <a:t>ลูกจ้าง</a:t>
          </a:r>
          <a:endParaRPr lang="en-US" b="1" dirty="0">
            <a:latin typeface="FreesiaUPC" pitchFamily="34" charset="-34"/>
            <a:cs typeface="FreesiaUPC" pitchFamily="34" charset="-34"/>
          </a:endParaRPr>
        </a:p>
      </dgm:t>
    </dgm:pt>
    <dgm:pt modelId="{E1A952DC-FD60-4DE2-A1A5-AAC41CB2346F}" type="par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DBCF8B6-9EF3-478F-8596-A9C0EBA79F58}" type="sibTrans" cxnId="{13177D3D-B3FD-41B5-95BD-833850E6480A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61376519-6B3C-4462-A709-7380888E8163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ได้รับการพัฒนาศักยภาพของตนเอง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8BA8EE6E-9CD2-4AEC-A821-76A84F897DEF}" type="par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F172FC4E-F863-4C36-8DD2-E23B5BE2005D}" type="sibTrans" cxnId="{97F587F8-26D7-4AC0-9751-9E34DF85EA31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BCEAB928-4A71-4906-8544-92FBAA998389}">
      <dgm:prSet phldrT="[ข้อความ]"/>
      <dgm:spPr/>
      <dgm:t>
        <a:bodyPr/>
        <a:lstStyle/>
        <a:p>
          <a:r>
            <a:rPr lang="th-TH" b="1" dirty="0">
              <a:latin typeface="FreesiaUPC" pitchFamily="34" charset="-34"/>
              <a:cs typeface="FreesiaUPC" pitchFamily="34" charset="-34"/>
            </a:rPr>
            <a:t>ผู้บริโภค</a:t>
          </a:r>
          <a:endParaRPr lang="en-US" b="1" dirty="0">
            <a:latin typeface="FreesiaUPC" pitchFamily="34" charset="-34"/>
            <a:cs typeface="FreesiaUPC" pitchFamily="34" charset="-34"/>
          </a:endParaRPr>
        </a:p>
      </dgm:t>
    </dgm:pt>
    <dgm:pt modelId="{DC439E20-0FC9-4879-81A1-8E7A8D01EE89}" type="par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346F23A-6617-48D9-BDC0-E87F22D56DAB}" type="sibTrans" cxnId="{36100F89-B8DC-46B8-87EA-78354E4DA450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DDE62520-226E-4854-A457-D004032F3141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ได้รับสินค้าและบริการที่มีคุณภาพ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61CCB725-BACD-4053-88E4-105E367385D4}" type="par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1478A77E-D8A2-4616-A2CF-2054376BE43F}" type="sibTrans" cxnId="{C3EFDA52-D90B-478C-B098-A1438B2F4719}">
      <dgm:prSet/>
      <dgm:spPr/>
      <dgm:t>
        <a:bodyPr/>
        <a:lstStyle/>
        <a:p>
          <a:endParaRPr lang="en-US">
            <a:latin typeface="TH Kodchasal" pitchFamily="2" charset="-34"/>
            <a:cs typeface="TH Kodchasal" pitchFamily="2" charset="-34"/>
          </a:endParaRPr>
        </a:p>
      </dgm:t>
    </dgm:pt>
    <dgm:pt modelId="{245BFE44-86C6-4E2C-BA40-EC6951231175}">
      <dgm:prSet phldrT="[ข้อความ]" custT="1"/>
      <dgm:spPr/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ได้รับค่าจ้างตามมาตรฐานฝีมือแรงงาน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027A12C9-BEFD-461F-8331-10EE746568A4}" type="parTrans" cxnId="{0A1A4D13-8018-4824-B35E-90092BEB16E4}">
      <dgm:prSet/>
      <dgm:spPr/>
      <dgm:t>
        <a:bodyPr/>
        <a:lstStyle/>
        <a:p>
          <a:endParaRPr lang="en-US"/>
        </a:p>
      </dgm:t>
    </dgm:pt>
    <dgm:pt modelId="{A3651885-601F-48A7-BBEE-0F3A4D3A930D}" type="sibTrans" cxnId="{0A1A4D13-8018-4824-B35E-90092BEB16E4}">
      <dgm:prSet/>
      <dgm:spPr/>
      <dgm:t>
        <a:bodyPr/>
        <a:lstStyle/>
        <a:p>
          <a:endParaRPr lang="en-US"/>
        </a:p>
      </dgm:t>
    </dgm:pt>
    <dgm:pt modelId="{4972F737-1FE1-448E-8347-0D30E713CEB0}" type="pres">
      <dgm:prSet presAssocID="{7C778515-7FF0-4A9A-A540-B51193D5F4B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D6053A25-BCB3-4F46-A908-7FB9D021F4F6}" type="pres">
      <dgm:prSet presAssocID="{589E9DE5-B59C-4B2B-B758-62CB91E822E3}" presName="linNode" presStyleCnt="0"/>
      <dgm:spPr/>
    </dgm:pt>
    <dgm:pt modelId="{579CF5CD-1B63-4E64-84EF-50325D9398A5}" type="pres">
      <dgm:prSet presAssocID="{589E9DE5-B59C-4B2B-B758-62CB91E822E3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1774A59A-35CA-4F04-AAFC-63AAE466666C}" type="pres">
      <dgm:prSet presAssocID="{589E9DE5-B59C-4B2B-B758-62CB91E822E3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47154A8-1315-4F72-9322-0AAF54AD2D5F}" type="pres">
      <dgm:prSet presAssocID="{1DBCF8B6-9EF3-478F-8596-A9C0EBA79F58}" presName="sp" presStyleCnt="0"/>
      <dgm:spPr/>
    </dgm:pt>
    <dgm:pt modelId="{666A3243-9270-4EBD-B85E-A2DB8EB77436}" type="pres">
      <dgm:prSet presAssocID="{BCEAB928-4A71-4906-8544-92FBAA998389}" presName="linNode" presStyleCnt="0"/>
      <dgm:spPr/>
    </dgm:pt>
    <dgm:pt modelId="{2B98B868-C851-4A99-9124-F4AB1D71B8AD}" type="pres">
      <dgm:prSet presAssocID="{BCEAB928-4A71-4906-8544-92FBAA998389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F7AD686-29C0-4F13-B30C-2CDE12035BE3}" type="pres">
      <dgm:prSet presAssocID="{BCEAB928-4A71-4906-8544-92FBAA998389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F020242-6AC2-45C8-891C-A98462B35CB7}" type="presOf" srcId="{245BFE44-86C6-4E2C-BA40-EC6951231175}" destId="{1774A59A-35CA-4F04-AAFC-63AAE466666C}" srcOrd="0" destOrd="1" presId="urn:microsoft.com/office/officeart/2005/8/layout/vList5"/>
    <dgm:cxn modelId="{CB66A152-D05F-4C02-AB33-DFAB90801F55}" type="presOf" srcId="{61376519-6B3C-4462-A709-7380888E8163}" destId="{1774A59A-35CA-4F04-AAFC-63AAE466666C}" srcOrd="0" destOrd="0" presId="urn:microsoft.com/office/officeart/2005/8/layout/vList5"/>
    <dgm:cxn modelId="{97F587F8-26D7-4AC0-9751-9E34DF85EA31}" srcId="{589E9DE5-B59C-4B2B-B758-62CB91E822E3}" destId="{61376519-6B3C-4462-A709-7380888E8163}" srcOrd="0" destOrd="0" parTransId="{8BA8EE6E-9CD2-4AEC-A821-76A84F897DEF}" sibTransId="{F172FC4E-F863-4C36-8DD2-E23B5BE2005D}"/>
    <dgm:cxn modelId="{13177D3D-B3FD-41B5-95BD-833850E6480A}" srcId="{7C778515-7FF0-4A9A-A540-B51193D5F4BB}" destId="{589E9DE5-B59C-4B2B-B758-62CB91E822E3}" srcOrd="0" destOrd="0" parTransId="{E1A952DC-FD60-4DE2-A1A5-AAC41CB2346F}" sibTransId="{1DBCF8B6-9EF3-478F-8596-A9C0EBA79F58}"/>
    <dgm:cxn modelId="{0A1A4D13-8018-4824-B35E-90092BEB16E4}" srcId="{589E9DE5-B59C-4B2B-B758-62CB91E822E3}" destId="{245BFE44-86C6-4E2C-BA40-EC6951231175}" srcOrd="1" destOrd="0" parTransId="{027A12C9-BEFD-461F-8331-10EE746568A4}" sibTransId="{A3651885-601F-48A7-BBEE-0F3A4D3A930D}"/>
    <dgm:cxn modelId="{6228EE02-ABC4-4283-9D7A-8E9FF25392D9}" type="presOf" srcId="{7C778515-7FF0-4A9A-A540-B51193D5F4BB}" destId="{4972F737-1FE1-448E-8347-0D30E713CEB0}" srcOrd="0" destOrd="0" presId="urn:microsoft.com/office/officeart/2005/8/layout/vList5"/>
    <dgm:cxn modelId="{CF75F871-2B00-450E-80C0-C4E3F1F71290}" type="presOf" srcId="{589E9DE5-B59C-4B2B-B758-62CB91E822E3}" destId="{579CF5CD-1B63-4E64-84EF-50325D9398A5}" srcOrd="0" destOrd="0" presId="urn:microsoft.com/office/officeart/2005/8/layout/vList5"/>
    <dgm:cxn modelId="{5C70377C-9AC9-4BA4-BED2-0DA57A9EA382}" type="presOf" srcId="{DDE62520-226E-4854-A457-D004032F3141}" destId="{DF7AD686-29C0-4F13-B30C-2CDE12035BE3}" srcOrd="0" destOrd="0" presId="urn:microsoft.com/office/officeart/2005/8/layout/vList5"/>
    <dgm:cxn modelId="{C3EFDA52-D90B-478C-B098-A1438B2F4719}" srcId="{BCEAB928-4A71-4906-8544-92FBAA998389}" destId="{DDE62520-226E-4854-A457-D004032F3141}" srcOrd="0" destOrd="0" parTransId="{61CCB725-BACD-4053-88E4-105E367385D4}" sibTransId="{1478A77E-D8A2-4616-A2CF-2054376BE43F}"/>
    <dgm:cxn modelId="{36F4545C-E6FB-4B24-B85B-687A83363ED9}" type="presOf" srcId="{BCEAB928-4A71-4906-8544-92FBAA998389}" destId="{2B98B868-C851-4A99-9124-F4AB1D71B8AD}" srcOrd="0" destOrd="0" presId="urn:microsoft.com/office/officeart/2005/8/layout/vList5"/>
    <dgm:cxn modelId="{36100F89-B8DC-46B8-87EA-78354E4DA450}" srcId="{7C778515-7FF0-4A9A-A540-B51193D5F4BB}" destId="{BCEAB928-4A71-4906-8544-92FBAA998389}" srcOrd="1" destOrd="0" parTransId="{DC439E20-0FC9-4879-81A1-8E7A8D01EE89}" sibTransId="{D346F23A-6617-48D9-BDC0-E87F22D56DAB}"/>
    <dgm:cxn modelId="{E66A3A93-9F28-4631-BD7C-C9DEE08BD0F4}" type="presParOf" srcId="{4972F737-1FE1-448E-8347-0D30E713CEB0}" destId="{D6053A25-BCB3-4F46-A908-7FB9D021F4F6}" srcOrd="0" destOrd="0" presId="urn:microsoft.com/office/officeart/2005/8/layout/vList5"/>
    <dgm:cxn modelId="{EAEBE3B2-CF34-4278-946B-F6F3DB4AD583}" type="presParOf" srcId="{D6053A25-BCB3-4F46-A908-7FB9D021F4F6}" destId="{579CF5CD-1B63-4E64-84EF-50325D9398A5}" srcOrd="0" destOrd="0" presId="urn:microsoft.com/office/officeart/2005/8/layout/vList5"/>
    <dgm:cxn modelId="{63F8BC43-A8B1-44A3-AF9E-198A7E137571}" type="presParOf" srcId="{D6053A25-BCB3-4F46-A908-7FB9D021F4F6}" destId="{1774A59A-35CA-4F04-AAFC-63AAE466666C}" srcOrd="1" destOrd="0" presId="urn:microsoft.com/office/officeart/2005/8/layout/vList5"/>
    <dgm:cxn modelId="{AAB485A5-99B0-4A54-B2CA-4FF2B73B016E}" type="presParOf" srcId="{4972F737-1FE1-448E-8347-0D30E713CEB0}" destId="{F47154A8-1315-4F72-9322-0AAF54AD2D5F}" srcOrd="1" destOrd="0" presId="urn:microsoft.com/office/officeart/2005/8/layout/vList5"/>
    <dgm:cxn modelId="{D3965EAA-9CED-423A-A65A-57A98BAC2BBC}" type="presParOf" srcId="{4972F737-1FE1-448E-8347-0D30E713CEB0}" destId="{666A3243-9270-4EBD-B85E-A2DB8EB77436}" srcOrd="2" destOrd="0" presId="urn:microsoft.com/office/officeart/2005/8/layout/vList5"/>
    <dgm:cxn modelId="{07C3A1A4-379E-49AB-875A-052E09C791EA}" type="presParOf" srcId="{666A3243-9270-4EBD-B85E-A2DB8EB77436}" destId="{2B98B868-C851-4A99-9124-F4AB1D71B8AD}" srcOrd="0" destOrd="0" presId="urn:microsoft.com/office/officeart/2005/8/layout/vList5"/>
    <dgm:cxn modelId="{F218B3DD-46EA-4914-8C49-8FB875905368}" type="presParOf" srcId="{666A3243-9270-4EBD-B85E-A2DB8EB77436}" destId="{DF7AD686-29C0-4F13-B30C-2CDE12035BE3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2" loCatId="hierarchy" qsTypeId="urn:microsoft.com/office/officeart/2005/8/quickstyle/3d4" qsCatId="3D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/>
      <dgm:t>
        <a:bodyPr/>
        <a:lstStyle/>
        <a:p>
          <a:pPr algn="ctr"/>
          <a: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ผู้มีสิทธิ</a:t>
          </a:r>
          <a:b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กู้ยืมเงิน</a:t>
          </a: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E26F7EBB-9CAD-4CA9-BE09-1DE007EDD3A3}">
      <dgm:prSet phldrT="[ข้อความ]" custT="1"/>
      <dgm:spPr>
        <a:solidFill>
          <a:srgbClr val="FFFF00">
            <a:alpha val="70000"/>
          </a:srgb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ผู้ดำเนินการฝึก</a:t>
          </a:r>
        </a:p>
      </dgm:t>
    </dgm:pt>
    <dgm:pt modelId="{7E19F599-6EBD-42D2-BD49-4E8795729A59}" type="parTrans" cxnId="{C68677A8-09FA-4580-A4FC-A9F7926EE35D}">
      <dgm:prSet custT="1"/>
      <dgm:spPr>
        <a:ln>
          <a:solidFill>
            <a:schemeClr val="tx1"/>
          </a:solidFill>
        </a:ln>
      </dgm:spPr>
      <dgm:t>
        <a:bodyPr/>
        <a:lstStyle/>
        <a:p>
          <a:endParaRPr lang="en-US" sz="500"/>
        </a:p>
      </dgm:t>
    </dgm:pt>
    <dgm:pt modelId="{749D5492-B064-4C7A-B7DD-FDC1E046EC7F}" type="sibTrans" cxnId="{C68677A8-09FA-4580-A4FC-A9F7926EE35D}">
      <dgm:prSet/>
      <dgm:spPr/>
      <dgm:t>
        <a:bodyPr/>
        <a:lstStyle/>
        <a:p>
          <a:endParaRPr lang="en-US"/>
        </a:p>
      </dgm:t>
    </dgm:pt>
    <dgm:pt modelId="{D9365D36-EEFC-4FC5-BF60-0FAA097948C7}">
      <dgm:prSet phldrT="[ข้อความ]" custT="1"/>
      <dgm:spPr>
        <a:solidFill>
          <a:srgbClr val="00FFCC">
            <a:alpha val="69804"/>
          </a:srgb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</a:t>
          </a:r>
        </a:p>
      </dgm:t>
    </dgm:pt>
    <dgm:pt modelId="{40BFAF0B-909A-4385-A1BB-00A9698C31DE}" type="parTrans" cxnId="{F35DFED6-E17E-4456-9B98-899645F1E7A9}">
      <dgm:prSet custT="1"/>
      <dgm:spPr>
        <a:ln>
          <a:solidFill>
            <a:schemeClr val="tx1"/>
          </a:solidFill>
        </a:ln>
      </dgm:spPr>
      <dgm:t>
        <a:bodyPr/>
        <a:lstStyle/>
        <a:p>
          <a:endParaRPr lang="en-US" sz="500"/>
        </a:p>
      </dgm:t>
    </dgm:pt>
    <dgm:pt modelId="{4BB9DDE6-0C4D-49B9-850A-BC800F777E23}" type="sibTrans" cxnId="{F35DFED6-E17E-4456-9B98-899645F1E7A9}">
      <dgm:prSet/>
      <dgm:spPr/>
      <dgm:t>
        <a:bodyPr/>
        <a:lstStyle/>
        <a:p>
          <a:endParaRPr lang="en-US"/>
        </a:p>
      </dgm:t>
    </dgm:pt>
    <dgm:pt modelId="{80F14E8C-A827-47D5-99A1-54979D17CF86}">
      <dgm:prSet phldrT="[ข้อความ]" custT="1"/>
      <dgm:spPr>
        <a:solidFill>
          <a:srgbClr val="EA84E5">
            <a:alpha val="70000"/>
          </a:srgbClr>
        </a:solidFill>
      </dgm:spPr>
      <dgm:t>
        <a:bodyPr/>
        <a:lstStyle/>
        <a:p>
          <a:pPr algn="ctr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ผู้ประกอบกิจการ</a:t>
          </a:r>
        </a:p>
      </dgm:t>
    </dgm:pt>
    <dgm:pt modelId="{1CD9555B-DABD-47A0-B7DB-487FF0C91804}" type="parTrans" cxnId="{0768A749-1D2B-47B7-91D5-EC72BDDC651A}">
      <dgm:prSet custT="1"/>
      <dgm:spPr>
        <a:ln>
          <a:solidFill>
            <a:schemeClr val="tx1"/>
          </a:solidFill>
        </a:ln>
      </dgm:spPr>
      <dgm:t>
        <a:bodyPr/>
        <a:lstStyle/>
        <a:p>
          <a:endParaRPr lang="en-US" sz="700"/>
        </a:p>
      </dgm:t>
    </dgm:pt>
    <dgm:pt modelId="{5B94099B-6DA5-440A-B6E2-0C6E466FE70C}" type="sibTrans" cxnId="{0768A749-1D2B-47B7-91D5-EC72BDDC651A}">
      <dgm:prSet/>
      <dgm:spPr/>
      <dgm:t>
        <a:bodyPr/>
        <a:lstStyle/>
        <a:p>
          <a:endParaRPr lang="en-US"/>
        </a:p>
      </dgm:t>
    </dgm:pt>
    <dgm:pt modelId="{194CD2B7-F737-46FD-BEDA-49CE620B2271}" type="pres">
      <dgm:prSet presAssocID="{88F4C5CB-231C-478C-87C0-144EB6D0735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BA96C856-857D-48B7-BB13-4C94F007B35B}" type="pres">
      <dgm:prSet presAssocID="{AE243DB2-1B34-4683-808F-F31382478296}" presName="root1" presStyleCnt="0"/>
      <dgm:spPr/>
    </dgm:pt>
    <dgm:pt modelId="{15A83DBB-CBBD-430D-9E45-3035B63A7B85}" type="pres">
      <dgm:prSet presAssocID="{AE243DB2-1B34-4683-808F-F31382478296}" presName="LevelOneTextNode" presStyleLbl="node0" presStyleIdx="0" presStyleCnt="1" custScaleX="72036" custLinFactNeighborX="-32253" custLinFactNeighborY="-2579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41FE0EDF-ABD8-449F-92BD-ED4A1D7C4BB0}" type="pres">
      <dgm:prSet presAssocID="{AE243DB2-1B34-4683-808F-F31382478296}" presName="level2hierChild" presStyleCnt="0"/>
      <dgm:spPr/>
    </dgm:pt>
    <dgm:pt modelId="{5288EB78-0929-4F54-8FAE-5B7D0E0840F5}" type="pres">
      <dgm:prSet presAssocID="{7E19F599-6EBD-42D2-BD49-4E8795729A59}" presName="conn2-1" presStyleLbl="parChTrans1D2" presStyleIdx="0" presStyleCnt="3"/>
      <dgm:spPr/>
      <dgm:t>
        <a:bodyPr/>
        <a:lstStyle/>
        <a:p>
          <a:endParaRPr lang="th-TH"/>
        </a:p>
      </dgm:t>
    </dgm:pt>
    <dgm:pt modelId="{E4A8216F-BBFB-410A-B9D2-8DB3804FA9F9}" type="pres">
      <dgm:prSet presAssocID="{7E19F599-6EBD-42D2-BD49-4E8795729A59}" presName="connTx" presStyleLbl="parChTrans1D2" presStyleIdx="0" presStyleCnt="3"/>
      <dgm:spPr/>
      <dgm:t>
        <a:bodyPr/>
        <a:lstStyle/>
        <a:p>
          <a:endParaRPr lang="th-TH"/>
        </a:p>
      </dgm:t>
    </dgm:pt>
    <dgm:pt modelId="{7CF43B58-1AE5-4E84-902E-BF7E087EC448}" type="pres">
      <dgm:prSet presAssocID="{E26F7EBB-9CAD-4CA9-BE09-1DE007EDD3A3}" presName="root2" presStyleCnt="0"/>
      <dgm:spPr/>
    </dgm:pt>
    <dgm:pt modelId="{31A12315-732A-42FD-87D9-52C97D636F22}" type="pres">
      <dgm:prSet presAssocID="{E26F7EBB-9CAD-4CA9-BE09-1DE007EDD3A3}" presName="LevelTwoTextNode" presStyleLbl="node2" presStyleIdx="0" presStyleCnt="3" custScaleX="75132" custLinFactNeighborX="-44013" custLinFactNeighborY="730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E32016A-4DAD-4F50-AB09-105ACABF792D}" type="pres">
      <dgm:prSet presAssocID="{E26F7EBB-9CAD-4CA9-BE09-1DE007EDD3A3}" presName="level3hierChild" presStyleCnt="0"/>
      <dgm:spPr/>
    </dgm:pt>
    <dgm:pt modelId="{5C551FC1-9301-4BAA-8DDE-E19774B8A1EE}" type="pres">
      <dgm:prSet presAssocID="{40BFAF0B-909A-4385-A1BB-00A9698C31DE}" presName="conn2-1" presStyleLbl="parChTrans1D2" presStyleIdx="1" presStyleCnt="3"/>
      <dgm:spPr/>
      <dgm:t>
        <a:bodyPr/>
        <a:lstStyle/>
        <a:p>
          <a:endParaRPr lang="th-TH"/>
        </a:p>
      </dgm:t>
    </dgm:pt>
    <dgm:pt modelId="{7CC274F9-B1E6-48DF-8012-86177ACDE0E6}" type="pres">
      <dgm:prSet presAssocID="{40BFAF0B-909A-4385-A1BB-00A9698C31DE}" presName="connTx" presStyleLbl="parChTrans1D2" presStyleIdx="1" presStyleCnt="3"/>
      <dgm:spPr/>
      <dgm:t>
        <a:bodyPr/>
        <a:lstStyle/>
        <a:p>
          <a:endParaRPr lang="th-TH"/>
        </a:p>
      </dgm:t>
    </dgm:pt>
    <dgm:pt modelId="{1F6E7763-19A4-42A3-B76F-715BD365D74D}" type="pres">
      <dgm:prSet presAssocID="{D9365D36-EEFC-4FC5-BF60-0FAA097948C7}" presName="root2" presStyleCnt="0"/>
      <dgm:spPr/>
    </dgm:pt>
    <dgm:pt modelId="{3399F6BD-B571-40AF-899C-021C15D753E5}" type="pres">
      <dgm:prSet presAssocID="{D9365D36-EEFC-4FC5-BF60-0FAA097948C7}" presName="LevelTwoTextNode" presStyleLbl="node2" presStyleIdx="1" presStyleCnt="3" custScaleX="75132" custLinFactNeighborX="-44429" custLinFactNeighborY="-152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58AF719F-C8D0-466E-A454-D200A40041DE}" type="pres">
      <dgm:prSet presAssocID="{D9365D36-EEFC-4FC5-BF60-0FAA097948C7}" presName="level3hierChild" presStyleCnt="0"/>
      <dgm:spPr/>
    </dgm:pt>
    <dgm:pt modelId="{7014344C-E580-44E2-ABA6-FC36797442EC}" type="pres">
      <dgm:prSet presAssocID="{1CD9555B-DABD-47A0-B7DB-487FF0C91804}" presName="conn2-1" presStyleLbl="parChTrans1D2" presStyleIdx="2" presStyleCnt="3"/>
      <dgm:spPr/>
      <dgm:t>
        <a:bodyPr/>
        <a:lstStyle/>
        <a:p>
          <a:endParaRPr lang="th-TH"/>
        </a:p>
      </dgm:t>
    </dgm:pt>
    <dgm:pt modelId="{B7523621-B154-4939-83C6-AE0A633CECCF}" type="pres">
      <dgm:prSet presAssocID="{1CD9555B-DABD-47A0-B7DB-487FF0C91804}" presName="connTx" presStyleLbl="parChTrans1D2" presStyleIdx="2" presStyleCnt="3"/>
      <dgm:spPr/>
      <dgm:t>
        <a:bodyPr/>
        <a:lstStyle/>
        <a:p>
          <a:endParaRPr lang="th-TH"/>
        </a:p>
      </dgm:t>
    </dgm:pt>
    <dgm:pt modelId="{9FBC56CE-A557-4DDB-B893-C2EC78570474}" type="pres">
      <dgm:prSet presAssocID="{80F14E8C-A827-47D5-99A1-54979D17CF86}" presName="root2" presStyleCnt="0"/>
      <dgm:spPr/>
    </dgm:pt>
    <dgm:pt modelId="{84967A7B-B05F-4409-8F17-DE9129246B8D}" type="pres">
      <dgm:prSet presAssocID="{80F14E8C-A827-47D5-99A1-54979D17CF86}" presName="LevelTwoTextNode" presStyleLbl="node2" presStyleIdx="2" presStyleCnt="3" custScaleX="75132" custLinFactNeighborX="-44429" custLinFactNeighborY="-10348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1B92C24D-E1B7-480E-931A-FF4FAF7A53F6}" type="pres">
      <dgm:prSet presAssocID="{80F14E8C-A827-47D5-99A1-54979D17CF86}" presName="level3hierChild" presStyleCnt="0"/>
      <dgm:spPr/>
    </dgm:pt>
  </dgm:ptLst>
  <dgm:cxnLst>
    <dgm:cxn modelId="{C68677A8-09FA-4580-A4FC-A9F7926EE35D}" srcId="{AE243DB2-1B34-4683-808F-F31382478296}" destId="{E26F7EBB-9CAD-4CA9-BE09-1DE007EDD3A3}" srcOrd="0" destOrd="0" parTransId="{7E19F599-6EBD-42D2-BD49-4E8795729A59}" sibTransId="{749D5492-B064-4C7A-B7DD-FDC1E046EC7F}"/>
    <dgm:cxn modelId="{C9EFFE00-FE2B-42BB-BE51-2606ED46B817}" type="presOf" srcId="{AE243DB2-1B34-4683-808F-F31382478296}" destId="{15A83DBB-CBBD-430D-9E45-3035B63A7B85}" srcOrd="0" destOrd="0" presId="urn:microsoft.com/office/officeart/2005/8/layout/hierarchy2"/>
    <dgm:cxn modelId="{E9721FE2-69AF-41DC-8F6B-BE2CCFE597C5}" type="presOf" srcId="{E26F7EBB-9CAD-4CA9-BE09-1DE007EDD3A3}" destId="{31A12315-732A-42FD-87D9-52C97D636F22}" srcOrd="0" destOrd="0" presId="urn:microsoft.com/office/officeart/2005/8/layout/hierarchy2"/>
    <dgm:cxn modelId="{97FFDDA1-317B-4D4F-8C48-9CD645F5EF28}" type="presOf" srcId="{80F14E8C-A827-47D5-99A1-54979D17CF86}" destId="{84967A7B-B05F-4409-8F17-DE9129246B8D}" srcOrd="0" destOrd="0" presId="urn:microsoft.com/office/officeart/2005/8/layout/hierarchy2"/>
    <dgm:cxn modelId="{6C803A57-0AC3-4CD3-882A-E5A12BD04154}" type="presOf" srcId="{40BFAF0B-909A-4385-A1BB-00A9698C31DE}" destId="{5C551FC1-9301-4BAA-8DDE-E19774B8A1EE}" srcOrd="0" destOrd="0" presId="urn:microsoft.com/office/officeart/2005/8/layout/hierarchy2"/>
    <dgm:cxn modelId="{3F631093-5407-4BC9-907B-EEDDCC49154F}" type="presOf" srcId="{7E19F599-6EBD-42D2-BD49-4E8795729A59}" destId="{5288EB78-0929-4F54-8FAE-5B7D0E0840F5}" srcOrd="0" destOrd="0" presId="urn:microsoft.com/office/officeart/2005/8/layout/hierarchy2"/>
    <dgm:cxn modelId="{ACCDD0A4-3749-4498-BA96-A30B1504B8C1}" type="presOf" srcId="{40BFAF0B-909A-4385-A1BB-00A9698C31DE}" destId="{7CC274F9-B1E6-48DF-8012-86177ACDE0E6}" srcOrd="1" destOrd="0" presId="urn:microsoft.com/office/officeart/2005/8/layout/hierarchy2"/>
    <dgm:cxn modelId="{3E3688DA-1F0D-4CFE-9B86-0E41953684D9}" type="presOf" srcId="{88F4C5CB-231C-478C-87C0-144EB6D0735D}" destId="{194CD2B7-F737-46FD-BEDA-49CE620B2271}" srcOrd="0" destOrd="0" presId="urn:microsoft.com/office/officeart/2005/8/layout/hierarchy2"/>
    <dgm:cxn modelId="{23C862F6-5CD8-499F-A3E7-68BF81D39069}" type="presOf" srcId="{D9365D36-EEFC-4FC5-BF60-0FAA097948C7}" destId="{3399F6BD-B571-40AF-899C-021C15D753E5}" srcOrd="0" destOrd="0" presId="urn:microsoft.com/office/officeart/2005/8/layout/hierarchy2"/>
    <dgm:cxn modelId="{0768A749-1D2B-47B7-91D5-EC72BDDC651A}" srcId="{AE243DB2-1B34-4683-808F-F31382478296}" destId="{80F14E8C-A827-47D5-99A1-54979D17CF86}" srcOrd="2" destOrd="0" parTransId="{1CD9555B-DABD-47A0-B7DB-487FF0C91804}" sibTransId="{5B94099B-6DA5-440A-B6E2-0C6E466FE70C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F35DFED6-E17E-4456-9B98-899645F1E7A9}" srcId="{AE243DB2-1B34-4683-808F-F31382478296}" destId="{D9365D36-EEFC-4FC5-BF60-0FAA097948C7}" srcOrd="1" destOrd="0" parTransId="{40BFAF0B-909A-4385-A1BB-00A9698C31DE}" sibTransId="{4BB9DDE6-0C4D-49B9-850A-BC800F777E23}"/>
    <dgm:cxn modelId="{2B5DB9C8-D676-4FCE-8E09-270BCEE340CC}" type="presOf" srcId="{1CD9555B-DABD-47A0-B7DB-487FF0C91804}" destId="{B7523621-B154-4939-83C6-AE0A633CECCF}" srcOrd="1" destOrd="0" presId="urn:microsoft.com/office/officeart/2005/8/layout/hierarchy2"/>
    <dgm:cxn modelId="{75198A7A-6A1B-413C-B99C-80B683D1AE4D}" type="presOf" srcId="{7E19F599-6EBD-42D2-BD49-4E8795729A59}" destId="{E4A8216F-BBFB-410A-B9D2-8DB3804FA9F9}" srcOrd="1" destOrd="0" presId="urn:microsoft.com/office/officeart/2005/8/layout/hierarchy2"/>
    <dgm:cxn modelId="{D9AD0265-5E57-46D6-821B-92F984F1933A}" type="presOf" srcId="{1CD9555B-DABD-47A0-B7DB-487FF0C91804}" destId="{7014344C-E580-44E2-ABA6-FC36797442EC}" srcOrd="0" destOrd="0" presId="urn:microsoft.com/office/officeart/2005/8/layout/hierarchy2"/>
    <dgm:cxn modelId="{B271C507-40CD-40AD-8E30-7E32CDC542E5}" type="presParOf" srcId="{194CD2B7-F737-46FD-BEDA-49CE620B2271}" destId="{BA96C856-857D-48B7-BB13-4C94F007B35B}" srcOrd="0" destOrd="0" presId="urn:microsoft.com/office/officeart/2005/8/layout/hierarchy2"/>
    <dgm:cxn modelId="{76294443-0435-4E30-94E1-3A98B323BC62}" type="presParOf" srcId="{BA96C856-857D-48B7-BB13-4C94F007B35B}" destId="{15A83DBB-CBBD-430D-9E45-3035B63A7B85}" srcOrd="0" destOrd="0" presId="urn:microsoft.com/office/officeart/2005/8/layout/hierarchy2"/>
    <dgm:cxn modelId="{6E4C6C01-A3CC-4CC0-A16F-C53B7353FC01}" type="presParOf" srcId="{BA96C856-857D-48B7-BB13-4C94F007B35B}" destId="{41FE0EDF-ABD8-449F-92BD-ED4A1D7C4BB0}" srcOrd="1" destOrd="0" presId="urn:microsoft.com/office/officeart/2005/8/layout/hierarchy2"/>
    <dgm:cxn modelId="{C61F0D37-0C0A-47F4-A7C8-EA0FFD03C14B}" type="presParOf" srcId="{41FE0EDF-ABD8-449F-92BD-ED4A1D7C4BB0}" destId="{5288EB78-0929-4F54-8FAE-5B7D0E0840F5}" srcOrd="0" destOrd="0" presId="urn:microsoft.com/office/officeart/2005/8/layout/hierarchy2"/>
    <dgm:cxn modelId="{9ABA0286-C855-4AA9-B533-522B4327F05B}" type="presParOf" srcId="{5288EB78-0929-4F54-8FAE-5B7D0E0840F5}" destId="{E4A8216F-BBFB-410A-B9D2-8DB3804FA9F9}" srcOrd="0" destOrd="0" presId="urn:microsoft.com/office/officeart/2005/8/layout/hierarchy2"/>
    <dgm:cxn modelId="{7A46E74E-3AD1-4FA9-BAA2-0CDDB2BE01B4}" type="presParOf" srcId="{41FE0EDF-ABD8-449F-92BD-ED4A1D7C4BB0}" destId="{7CF43B58-1AE5-4E84-902E-BF7E087EC448}" srcOrd="1" destOrd="0" presId="urn:microsoft.com/office/officeart/2005/8/layout/hierarchy2"/>
    <dgm:cxn modelId="{F3E4E1DD-59BD-4734-BE78-5EEC98DA4FDD}" type="presParOf" srcId="{7CF43B58-1AE5-4E84-902E-BF7E087EC448}" destId="{31A12315-732A-42FD-87D9-52C97D636F22}" srcOrd="0" destOrd="0" presId="urn:microsoft.com/office/officeart/2005/8/layout/hierarchy2"/>
    <dgm:cxn modelId="{E6D87A6B-0B90-4C24-87B7-1079C5289B27}" type="presParOf" srcId="{7CF43B58-1AE5-4E84-902E-BF7E087EC448}" destId="{9E32016A-4DAD-4F50-AB09-105ACABF792D}" srcOrd="1" destOrd="0" presId="urn:microsoft.com/office/officeart/2005/8/layout/hierarchy2"/>
    <dgm:cxn modelId="{B343E04F-C2A9-40D3-AD35-1304114C3AF7}" type="presParOf" srcId="{41FE0EDF-ABD8-449F-92BD-ED4A1D7C4BB0}" destId="{5C551FC1-9301-4BAA-8DDE-E19774B8A1EE}" srcOrd="2" destOrd="0" presId="urn:microsoft.com/office/officeart/2005/8/layout/hierarchy2"/>
    <dgm:cxn modelId="{EE8FC24B-0314-4214-B2F6-B458C6F99888}" type="presParOf" srcId="{5C551FC1-9301-4BAA-8DDE-E19774B8A1EE}" destId="{7CC274F9-B1E6-48DF-8012-86177ACDE0E6}" srcOrd="0" destOrd="0" presId="urn:microsoft.com/office/officeart/2005/8/layout/hierarchy2"/>
    <dgm:cxn modelId="{CEC35227-EC4F-4A01-AF51-EF92C486A863}" type="presParOf" srcId="{41FE0EDF-ABD8-449F-92BD-ED4A1D7C4BB0}" destId="{1F6E7763-19A4-42A3-B76F-715BD365D74D}" srcOrd="3" destOrd="0" presId="urn:microsoft.com/office/officeart/2005/8/layout/hierarchy2"/>
    <dgm:cxn modelId="{7C67F2E0-4BFD-44D4-8241-3326987E4C63}" type="presParOf" srcId="{1F6E7763-19A4-42A3-B76F-715BD365D74D}" destId="{3399F6BD-B571-40AF-899C-021C15D753E5}" srcOrd="0" destOrd="0" presId="urn:microsoft.com/office/officeart/2005/8/layout/hierarchy2"/>
    <dgm:cxn modelId="{5CC3594E-93A2-49BA-900B-55E77C529A5F}" type="presParOf" srcId="{1F6E7763-19A4-42A3-B76F-715BD365D74D}" destId="{58AF719F-C8D0-466E-A454-D200A40041DE}" srcOrd="1" destOrd="0" presId="urn:microsoft.com/office/officeart/2005/8/layout/hierarchy2"/>
    <dgm:cxn modelId="{11FB5B56-059A-4662-B53E-447C5C9127E3}" type="presParOf" srcId="{41FE0EDF-ABD8-449F-92BD-ED4A1D7C4BB0}" destId="{7014344C-E580-44E2-ABA6-FC36797442EC}" srcOrd="4" destOrd="0" presId="urn:microsoft.com/office/officeart/2005/8/layout/hierarchy2"/>
    <dgm:cxn modelId="{F8A3DCBF-E666-4E8F-A05F-3051EA220F1C}" type="presParOf" srcId="{7014344C-E580-44E2-ABA6-FC36797442EC}" destId="{B7523621-B154-4939-83C6-AE0A633CECCF}" srcOrd="0" destOrd="0" presId="urn:microsoft.com/office/officeart/2005/8/layout/hierarchy2"/>
    <dgm:cxn modelId="{3C301666-AAED-4D83-9210-2D0D4DCE0B33}" type="presParOf" srcId="{41FE0EDF-ABD8-449F-92BD-ED4A1D7C4BB0}" destId="{9FBC56CE-A557-4DDB-B893-C2EC78570474}" srcOrd="5" destOrd="0" presId="urn:microsoft.com/office/officeart/2005/8/layout/hierarchy2"/>
    <dgm:cxn modelId="{314FBD54-B8F0-4852-85F7-DBB4AB151C23}" type="presParOf" srcId="{9FBC56CE-A557-4DDB-B893-C2EC78570474}" destId="{84967A7B-B05F-4409-8F17-DE9129246B8D}" srcOrd="0" destOrd="0" presId="urn:microsoft.com/office/officeart/2005/8/layout/hierarchy2"/>
    <dgm:cxn modelId="{E717E02D-98B3-4EF5-AE79-232AE376BF6B}" type="presParOf" srcId="{9FBC56CE-A557-4DDB-B893-C2EC78570474}" destId="{1B92C24D-E1B7-480E-931A-FF4FAF7A53F6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BAE18F"/>
        </a:solidFill>
        <a:effectLst>
          <a:glow rad="127000">
            <a:srgbClr val="119727"/>
          </a:glow>
        </a:effectLst>
      </dgm:spPr>
      <dgm:t>
        <a:bodyPr/>
        <a:lstStyle/>
        <a:p>
          <a:pPr algn="ctr"/>
          <a:endParaRPr lang="th-TH" sz="4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pPr algn="ctr"/>
          <a: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ผู้ดำเนินการฝึก</a:t>
          </a:r>
        </a:p>
        <a:p>
          <a:pPr algn="ctr"/>
          <a: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	</a:t>
          </a:r>
          <a:endParaRPr lang="en-US" sz="40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EA84E5"/>
        </a:solidFill>
      </dgm:spPr>
      <dgm:t>
        <a:bodyPr/>
        <a:lstStyle/>
        <a:p>
          <a:pPr algn="ctr"/>
          <a: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C7BA2464-6AA4-450B-B203-E3182DEF357A}" type="pres">
      <dgm:prSet presAssocID="{AE243DB2-1B34-4683-808F-F31382478296}" presName="vertOne" presStyleCnt="0"/>
      <dgm:spPr/>
    </dgm:pt>
    <dgm:pt modelId="{FD972869-3E9A-4231-9EC8-727CD4E60A5C}" type="pres">
      <dgm:prSet presAssocID="{AE243DB2-1B34-4683-808F-F31382478296}" presName="txOne" presStyleLbl="node0" presStyleIdx="0" presStyleCnt="2" custLinFactNeighborY="-2500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1948BEA5-5080-4E3E-80B1-176D8CF82057}" type="pres">
      <dgm:prSet presAssocID="{AE243DB2-1B34-4683-808F-F31382478296}" presName="horzOne" presStyleCnt="0"/>
      <dgm:spPr/>
    </dgm:pt>
    <dgm:pt modelId="{6AF0A9A3-BC71-4836-AD84-675891945478}" type="pres">
      <dgm:prSet presAssocID="{69A8B9A0-3D6C-467A-BECC-2FEA88BE35D6}" presName="sibSpaceOne" presStyleCnt="0"/>
      <dgm:spPr/>
    </dgm:pt>
    <dgm:pt modelId="{AB6EA897-A49C-42AA-85A1-AD56DF200D7E}" type="pres">
      <dgm:prSet presAssocID="{5B3DEE10-87F0-4522-86B9-53A6FD839C2C}" presName="vertOne" presStyleCnt="0"/>
      <dgm:spPr/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A7C013F-A5F8-4ED9-838E-27BBC396CF2E}" type="pres">
      <dgm:prSet presAssocID="{5B3DEE10-87F0-4522-86B9-53A6FD839C2C}" presName="horzOne" presStyleCnt="0"/>
      <dgm:spPr/>
    </dgm:pt>
  </dgm:ptLst>
  <dgm:cxnLst>
    <dgm:cxn modelId="{D6AC69DA-30F4-4D87-ADE7-C1740C0C8FD9}" type="presOf" srcId="{AE243DB2-1B34-4683-808F-F31382478296}" destId="{FD972869-3E9A-4231-9EC8-727CD4E60A5C}" srcOrd="0" destOrd="0" presId="urn:microsoft.com/office/officeart/2005/8/layout/hierarchy4"/>
    <dgm:cxn modelId="{8025AAF4-3EB4-4BA3-9A84-832F15ACC564}" type="presOf" srcId="{88F4C5CB-231C-478C-87C0-144EB6D0735D}" destId="{39835313-A990-43E8-989B-B27BDF53066E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41A0C2E0-1BBC-4292-A9FB-00321FA32FDD}" type="presOf" srcId="{5B3DEE10-87F0-4522-86B9-53A6FD839C2C}" destId="{7C356384-95C0-4156-A987-AF3B84D024DA}" srcOrd="0" destOrd="0" presId="urn:microsoft.com/office/officeart/2005/8/layout/hierarchy4"/>
    <dgm:cxn modelId="{75FA3280-D4E3-4B65-A996-6400577F2D6C}" type="presParOf" srcId="{39835313-A990-43E8-989B-B27BDF53066E}" destId="{C7BA2464-6AA4-450B-B203-E3182DEF357A}" srcOrd="0" destOrd="0" presId="urn:microsoft.com/office/officeart/2005/8/layout/hierarchy4"/>
    <dgm:cxn modelId="{6A1A7E98-A7FD-448C-866A-5CD3515F5BA1}" type="presParOf" srcId="{C7BA2464-6AA4-450B-B203-E3182DEF357A}" destId="{FD972869-3E9A-4231-9EC8-727CD4E60A5C}" srcOrd="0" destOrd="0" presId="urn:microsoft.com/office/officeart/2005/8/layout/hierarchy4"/>
    <dgm:cxn modelId="{F9F267F2-D210-44E3-9021-2623B9D419F2}" type="presParOf" srcId="{C7BA2464-6AA4-450B-B203-E3182DEF357A}" destId="{1948BEA5-5080-4E3E-80B1-176D8CF82057}" srcOrd="1" destOrd="0" presId="urn:microsoft.com/office/officeart/2005/8/layout/hierarchy4"/>
    <dgm:cxn modelId="{AC25E1B2-8BC9-43CE-93EA-8C13451C98F3}" type="presParOf" srcId="{39835313-A990-43E8-989B-B27BDF53066E}" destId="{6AF0A9A3-BC71-4836-AD84-675891945478}" srcOrd="1" destOrd="0" presId="urn:microsoft.com/office/officeart/2005/8/layout/hierarchy4"/>
    <dgm:cxn modelId="{83FB4AC1-5D74-4414-8391-63535883DA15}" type="presParOf" srcId="{39835313-A990-43E8-989B-B27BDF53066E}" destId="{AB6EA897-A49C-42AA-85A1-AD56DF200D7E}" srcOrd="2" destOrd="0" presId="urn:microsoft.com/office/officeart/2005/8/layout/hierarchy4"/>
    <dgm:cxn modelId="{E726AB4C-F465-4919-B5D0-5DD47A46A4BE}" type="presParOf" srcId="{AB6EA897-A49C-42AA-85A1-AD56DF200D7E}" destId="{7C356384-95C0-4156-A987-AF3B84D024DA}" srcOrd="0" destOrd="0" presId="urn:microsoft.com/office/officeart/2005/8/layout/hierarchy4"/>
    <dgm:cxn modelId="{D61F195C-EE5A-4D3B-A72C-55C3DD21243E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ierarchy4" loCatId="hierarchy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FFFF00"/>
        </a:solidFill>
      </dgm:spPr>
      <dgm:t>
        <a:bodyPr/>
        <a:lstStyle/>
        <a:p>
          <a:pPr algn="thaiDist"/>
          <a:r>
            <a: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	</a:t>
          </a:r>
          <a:endParaRPr lang="en-US" sz="36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 sz="4000">
            <a:solidFill>
              <a:schemeClr val="tx1"/>
            </a:solidFill>
          </a:endParaRPr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 sz="4000">
            <a:solidFill>
              <a:schemeClr val="tx1"/>
            </a:solidFill>
          </a:endParaRPr>
        </a:p>
      </dgm:t>
    </dgm:pt>
    <dgm:pt modelId="{5B3DEE10-87F0-4522-86B9-53A6FD839C2C}">
      <dgm:prSet phldrT="[ข้อความ]" custT="1"/>
      <dgm:spPr>
        <a:solidFill>
          <a:srgbClr val="DB2DD3"/>
        </a:solidFill>
      </dgm:spPr>
      <dgm:t>
        <a:bodyPr/>
        <a:lstStyle/>
        <a:p>
          <a:pPr algn="ctr"/>
          <a:r>
            <a:rPr lang="th-TH" sz="40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ผู้ประกอบกิจการ</a:t>
          </a: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 sz="4000">
            <a:solidFill>
              <a:schemeClr val="tx1"/>
            </a:solidFill>
          </a:endParaRPr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 sz="4000">
            <a:solidFill>
              <a:schemeClr val="tx1"/>
            </a:solidFill>
          </a:endParaRPr>
        </a:p>
      </dgm:t>
    </dgm:pt>
    <dgm:pt modelId="{39835313-A990-43E8-989B-B27BDF53066E}" type="pres">
      <dgm:prSet presAssocID="{88F4C5CB-231C-478C-87C0-144EB6D0735D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C7BA2464-6AA4-450B-B203-E3182DEF357A}" type="pres">
      <dgm:prSet presAssocID="{AE243DB2-1B34-4683-808F-F31382478296}" presName="vertOne" presStyleCnt="0"/>
      <dgm:spPr/>
    </dgm:pt>
    <dgm:pt modelId="{FD972869-3E9A-4231-9EC8-727CD4E60A5C}" type="pres">
      <dgm:prSet presAssocID="{AE243DB2-1B34-4683-808F-F31382478296}" presName="txOne" presStyleLbl="node0" presStyleIdx="0" presStyleCnt="2" custScaleX="111618" custLinFactNeighborY="-2500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1948BEA5-5080-4E3E-80B1-176D8CF82057}" type="pres">
      <dgm:prSet presAssocID="{AE243DB2-1B34-4683-808F-F31382478296}" presName="horzOne" presStyleCnt="0"/>
      <dgm:spPr/>
    </dgm:pt>
    <dgm:pt modelId="{6AF0A9A3-BC71-4836-AD84-675891945478}" type="pres">
      <dgm:prSet presAssocID="{69A8B9A0-3D6C-467A-BECC-2FEA88BE35D6}" presName="sibSpaceOne" presStyleCnt="0"/>
      <dgm:spPr/>
    </dgm:pt>
    <dgm:pt modelId="{AB6EA897-A49C-42AA-85A1-AD56DF200D7E}" type="pres">
      <dgm:prSet presAssocID="{5B3DEE10-87F0-4522-86B9-53A6FD839C2C}" presName="vertOne" presStyleCnt="0"/>
      <dgm:spPr/>
    </dgm:pt>
    <dgm:pt modelId="{7C356384-95C0-4156-A987-AF3B84D024DA}" type="pres">
      <dgm:prSet presAssocID="{5B3DEE10-87F0-4522-86B9-53A6FD839C2C}" presName="txOne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A7C013F-A5F8-4ED9-838E-27BBC396CF2E}" type="pres">
      <dgm:prSet presAssocID="{5B3DEE10-87F0-4522-86B9-53A6FD839C2C}" presName="horzOne" presStyleCnt="0"/>
      <dgm:spPr/>
    </dgm:pt>
  </dgm:ptLst>
  <dgm:cxnLst>
    <dgm:cxn modelId="{38242193-B212-4DC2-8439-74B14BCF5452}" type="presOf" srcId="{5B3DEE10-87F0-4522-86B9-53A6FD839C2C}" destId="{7C356384-95C0-4156-A987-AF3B84D024DA}" srcOrd="0" destOrd="0" presId="urn:microsoft.com/office/officeart/2005/8/layout/hierarchy4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E17B451B-7595-4960-85AE-FCFDCD83CA8D}" type="presOf" srcId="{AE243DB2-1B34-4683-808F-F31382478296}" destId="{FD972869-3E9A-4231-9EC8-727CD4E60A5C}" srcOrd="0" destOrd="0" presId="urn:microsoft.com/office/officeart/2005/8/layout/hierarchy4"/>
    <dgm:cxn modelId="{2770AB81-A134-4CF2-9A4F-9A621F3A071C}" type="presOf" srcId="{88F4C5CB-231C-478C-87C0-144EB6D0735D}" destId="{39835313-A990-43E8-989B-B27BDF53066E}" srcOrd="0" destOrd="0" presId="urn:microsoft.com/office/officeart/2005/8/layout/hierarchy4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9F2E45F4-D4DC-497D-828D-0B69BB8E91B8}" type="presParOf" srcId="{39835313-A990-43E8-989B-B27BDF53066E}" destId="{C7BA2464-6AA4-450B-B203-E3182DEF357A}" srcOrd="0" destOrd="0" presId="urn:microsoft.com/office/officeart/2005/8/layout/hierarchy4"/>
    <dgm:cxn modelId="{29C70A48-3AC8-4180-AA00-80F22CE2756D}" type="presParOf" srcId="{C7BA2464-6AA4-450B-B203-E3182DEF357A}" destId="{FD972869-3E9A-4231-9EC8-727CD4E60A5C}" srcOrd="0" destOrd="0" presId="urn:microsoft.com/office/officeart/2005/8/layout/hierarchy4"/>
    <dgm:cxn modelId="{0B8AA7F9-6B55-49F6-94D2-1972BB46FD36}" type="presParOf" srcId="{C7BA2464-6AA4-450B-B203-E3182DEF357A}" destId="{1948BEA5-5080-4E3E-80B1-176D8CF82057}" srcOrd="1" destOrd="0" presId="urn:microsoft.com/office/officeart/2005/8/layout/hierarchy4"/>
    <dgm:cxn modelId="{D44D5E1E-A24F-4E7F-847B-68364AC2565A}" type="presParOf" srcId="{39835313-A990-43E8-989B-B27BDF53066E}" destId="{6AF0A9A3-BC71-4836-AD84-675891945478}" srcOrd="1" destOrd="0" presId="urn:microsoft.com/office/officeart/2005/8/layout/hierarchy4"/>
    <dgm:cxn modelId="{91E8D81E-573E-4DB3-A4BD-0AD5008391D6}" type="presParOf" srcId="{39835313-A990-43E8-989B-B27BDF53066E}" destId="{AB6EA897-A49C-42AA-85A1-AD56DF200D7E}" srcOrd="2" destOrd="0" presId="urn:microsoft.com/office/officeart/2005/8/layout/hierarchy4"/>
    <dgm:cxn modelId="{BAB1DB6B-04F0-4DEC-84C8-8D5E15F3316A}" type="presParOf" srcId="{AB6EA897-A49C-42AA-85A1-AD56DF200D7E}" destId="{7C356384-95C0-4156-A987-AF3B84D024DA}" srcOrd="0" destOrd="0" presId="urn:microsoft.com/office/officeart/2005/8/layout/hierarchy4"/>
    <dgm:cxn modelId="{01DEF970-D32A-4174-9F7C-14BB58774403}" type="presParOf" srcId="{AB6EA897-A49C-42AA-85A1-AD56DF200D7E}" destId="{6A7C013F-A5F8-4ED9-838E-27BBC396CF2E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hProcess7#1" loCatId="list" qsTypeId="urn:microsoft.com/office/officeart/2005/8/quickstyle/3d4" qsCatId="3D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D1B2E8"/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66FC0136-BB4A-4DD6-A2C9-FB78171293FA}">
      <dgm:prSet phldrT="[ข้อความ]" custT="1"/>
      <dgm:spPr/>
      <dgm:t>
        <a:bodyPr/>
        <a:lstStyle/>
        <a:p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เป็นบุคคลธรรมดา หรือ</a:t>
          </a:r>
          <a:b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นิติบุคคลที่มีสัญชาติไทย	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E96882D-BF42-427B-B6E4-02CC86DD026B}" type="parTrans" cxnId="{80321C62-B3A2-43D0-8AA3-550FE189D44B}">
      <dgm:prSet/>
      <dgm:spPr/>
      <dgm:t>
        <a:bodyPr/>
        <a:lstStyle/>
        <a:p>
          <a:endParaRPr lang="en-US"/>
        </a:p>
      </dgm:t>
    </dgm:pt>
    <dgm:pt modelId="{779B786C-86F6-4A2E-9491-5A1DF34FC224}" type="sibTrans" cxnId="{80321C62-B3A2-43D0-8AA3-550FE189D44B}">
      <dgm:prSet/>
      <dgm:spPr/>
      <dgm:t>
        <a:bodyPr/>
        <a:lstStyle/>
        <a:p>
          <a:endParaRPr lang="en-US"/>
        </a:p>
      </dgm:t>
    </dgm:pt>
    <dgm:pt modelId="{5B3DEE10-87F0-4522-86B9-53A6FD839C2C}">
      <dgm:prSet phldrT="[ข้อความ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AF86C37F-B68F-4A1E-A120-A1ADB074F24C}" type="parTrans" cxnId="{9E693A4E-2E4D-49B3-9C38-9FFADEF38E75}">
      <dgm:prSet/>
      <dgm:spPr/>
      <dgm:t>
        <a:bodyPr/>
        <a:lstStyle/>
        <a:p>
          <a:endParaRPr lang="en-US"/>
        </a:p>
      </dgm:t>
    </dgm:pt>
    <dgm:pt modelId="{F78BC5F8-F5BA-4B66-875F-4BFD5A0E7676}" type="sibTrans" cxnId="{9E693A4E-2E4D-49B3-9C38-9FFADEF38E75}">
      <dgm:prSet/>
      <dgm:spPr/>
      <dgm:t>
        <a:bodyPr/>
        <a:lstStyle/>
        <a:p>
          <a:endParaRPr lang="en-US"/>
        </a:p>
      </dgm:t>
    </dgm:pt>
    <dgm:pt modelId="{B853A7DC-0B90-4636-A0F5-CBDA545C641F}">
      <dgm:prSet phldrT="[ข้อความ]" custT="1"/>
      <dgm:spPr/>
      <dgm:t>
        <a:bodyPr/>
        <a:lstStyle/>
        <a:p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ไม่เป็นลูกหนี้กองทุน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86DD99-E5CD-4195-9088-6DC3B87429FB}" type="parTrans" cxnId="{6B521E4D-FCC4-4960-8442-329DE678FEFE}">
      <dgm:prSet/>
      <dgm:spPr/>
      <dgm:t>
        <a:bodyPr/>
        <a:lstStyle/>
        <a:p>
          <a:endParaRPr lang="en-US"/>
        </a:p>
      </dgm:t>
    </dgm:pt>
    <dgm:pt modelId="{422EBACF-A3A1-420E-B9B8-037B1A9B63EB}" type="sibTrans" cxnId="{6B521E4D-FCC4-4960-8442-329DE678FEFE}">
      <dgm:prSet/>
      <dgm:spPr/>
      <dgm:t>
        <a:bodyPr/>
        <a:lstStyle/>
        <a:p>
          <a:endParaRPr lang="en-US"/>
        </a:p>
      </dgm:t>
    </dgm:pt>
    <dgm:pt modelId="{2E5E234E-D4EF-490B-9A16-4D17BCA54B22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7FD7983-5360-4A71-97DD-3BFD2BF1CDF1}" type="parTrans" cxnId="{45275605-E92A-41B7-9FE9-49B7DB147A63}">
      <dgm:prSet/>
      <dgm:spPr/>
      <dgm:t>
        <a:bodyPr/>
        <a:lstStyle/>
        <a:p>
          <a:endParaRPr lang="en-US"/>
        </a:p>
      </dgm:t>
    </dgm:pt>
    <dgm:pt modelId="{5F9BCA42-2709-4CDA-8AD8-4312253D7A5C}" type="sibTrans" cxnId="{45275605-E92A-41B7-9FE9-49B7DB147A63}">
      <dgm:prSet/>
      <dgm:spPr/>
      <dgm:t>
        <a:bodyPr/>
        <a:lstStyle/>
        <a:p>
          <a:endParaRPr lang="en-US"/>
        </a:p>
      </dgm:t>
    </dgm:pt>
    <dgm:pt modelId="{4D1825CB-5740-4700-BDB6-3A61B311E4D3}">
      <dgm:prSet phldrT="[ข้อความ]" custT="1"/>
      <dgm:spPr/>
      <dgm:t>
        <a:bodyPr/>
        <a:lstStyle/>
        <a:p>
          <a:endParaRPr lang="th-TH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ไม่เป็นบุคคลล้มละลาย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48C1CD3-8E94-4E07-B8A3-11C764364FCE}" type="sibTrans" cxnId="{37314155-22D9-4262-8945-89771BE4FA03}">
      <dgm:prSet/>
      <dgm:spPr/>
      <dgm:t>
        <a:bodyPr/>
        <a:lstStyle/>
        <a:p>
          <a:endParaRPr lang="en-US"/>
        </a:p>
      </dgm:t>
    </dgm:pt>
    <dgm:pt modelId="{A983EC5A-ACCF-46B1-89CF-6557018ECCAA}" type="parTrans" cxnId="{37314155-22D9-4262-8945-89771BE4FA03}">
      <dgm:prSet/>
      <dgm:spPr/>
      <dgm:t>
        <a:bodyPr/>
        <a:lstStyle/>
        <a:p>
          <a:endParaRPr lang="en-US"/>
        </a:p>
      </dgm:t>
    </dgm:pt>
    <dgm:pt modelId="{A7A5B73A-3CCD-4141-98AF-633C8A196D4C}" type="pres">
      <dgm:prSet presAssocID="{88F4C5CB-231C-478C-87C0-144EB6D0735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9B839E29-6C81-4131-A646-D862AA4A67E6}" type="pres">
      <dgm:prSet presAssocID="{AE243DB2-1B34-4683-808F-F31382478296}" presName="compositeNode" presStyleCnt="0">
        <dgm:presLayoutVars>
          <dgm:bulletEnabled val="1"/>
        </dgm:presLayoutVars>
      </dgm:prSet>
      <dgm:spPr/>
    </dgm:pt>
    <dgm:pt modelId="{9C7BA86B-6915-44D0-BB10-447977816A89}" type="pres">
      <dgm:prSet presAssocID="{AE243DB2-1B34-4683-808F-F31382478296}" presName="bgRect" presStyleLbl="node1" presStyleIdx="0" presStyleCnt="3" custScaleX="42134" custScaleY="97758" custLinFactNeighborX="-1320"/>
      <dgm:spPr/>
      <dgm:t>
        <a:bodyPr/>
        <a:lstStyle/>
        <a:p>
          <a:endParaRPr lang="th-TH"/>
        </a:p>
      </dgm:t>
    </dgm:pt>
    <dgm:pt modelId="{D1B14D60-87BB-4367-9C8E-8E51B9D1537A}" type="pres">
      <dgm:prSet presAssocID="{AE243DB2-1B34-4683-808F-F31382478296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500D8E7-2D84-4444-88C5-1E44BF76A750}" type="pres">
      <dgm:prSet presAssocID="{AE243DB2-1B34-4683-808F-F31382478296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4829EE9-B106-4B06-A47E-8BA6C408DAF8}" type="pres">
      <dgm:prSet presAssocID="{69A8B9A0-3D6C-467A-BECC-2FEA88BE35D6}" presName="hSp" presStyleCnt="0"/>
      <dgm:spPr/>
    </dgm:pt>
    <dgm:pt modelId="{FA0E612B-CD2A-47E4-A67F-5AA9FB09EE6D}" type="pres">
      <dgm:prSet presAssocID="{69A8B9A0-3D6C-467A-BECC-2FEA88BE35D6}" presName="vProcSp" presStyleCnt="0"/>
      <dgm:spPr/>
    </dgm:pt>
    <dgm:pt modelId="{AB1868DE-A6B8-4BD7-8EEA-FA53B955E497}" type="pres">
      <dgm:prSet presAssocID="{69A8B9A0-3D6C-467A-BECC-2FEA88BE35D6}" presName="vSp1" presStyleCnt="0"/>
      <dgm:spPr/>
    </dgm:pt>
    <dgm:pt modelId="{FE33D50C-5B90-4029-AA82-64645E17BA4D}" type="pres">
      <dgm:prSet presAssocID="{69A8B9A0-3D6C-467A-BECC-2FEA88BE35D6}" presName="simulatedConn" presStyleLbl="solidFgAcc1" presStyleIdx="0" presStyleCnt="2" custFlipVert="1" custScaleX="34756" custLinFactY="-187437" custLinFactNeighborX="-23319" custLinFactNeighborY="-200000"/>
      <dgm:spPr>
        <a:solidFill>
          <a:schemeClr val="accent6">
            <a:lumMod val="60000"/>
            <a:lumOff val="40000"/>
          </a:schemeClr>
        </a:solidFill>
      </dgm:spPr>
    </dgm:pt>
    <dgm:pt modelId="{21B1AABF-C749-4C5B-B9F7-17609B04961D}" type="pres">
      <dgm:prSet presAssocID="{69A8B9A0-3D6C-467A-BECC-2FEA88BE35D6}" presName="vSp2" presStyleCnt="0"/>
      <dgm:spPr/>
    </dgm:pt>
    <dgm:pt modelId="{4B636B0C-50BD-48D8-860C-F77D034B3847}" type="pres">
      <dgm:prSet presAssocID="{69A8B9A0-3D6C-467A-BECC-2FEA88BE35D6}" presName="sibTrans" presStyleCnt="0"/>
      <dgm:spPr/>
    </dgm:pt>
    <dgm:pt modelId="{F18C10A3-5D7A-4540-9C70-E9DEA7368E2F}" type="pres">
      <dgm:prSet presAssocID="{5B3DEE10-87F0-4522-86B9-53A6FD839C2C}" presName="compositeNode" presStyleCnt="0">
        <dgm:presLayoutVars>
          <dgm:bulletEnabled val="1"/>
        </dgm:presLayoutVars>
      </dgm:prSet>
      <dgm:spPr/>
    </dgm:pt>
    <dgm:pt modelId="{8EC98005-D844-45C2-9EC5-8C8C4DD738E9}" type="pres">
      <dgm:prSet presAssocID="{5B3DEE10-87F0-4522-86B9-53A6FD839C2C}" presName="bgRect" presStyleLbl="node1" presStyleIdx="1" presStyleCnt="3" custScaleX="44326" custScaleY="97171" custLinFactNeighborX="-941"/>
      <dgm:spPr/>
      <dgm:t>
        <a:bodyPr/>
        <a:lstStyle/>
        <a:p>
          <a:endParaRPr lang="th-TH"/>
        </a:p>
      </dgm:t>
    </dgm:pt>
    <dgm:pt modelId="{71BC65EC-F89B-4212-8B8F-2B24433B79CC}" type="pres">
      <dgm:prSet presAssocID="{5B3DEE10-87F0-4522-86B9-53A6FD839C2C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E24DB23-95D9-4062-B6CF-67125A1E6FDA}" type="pres">
      <dgm:prSet presAssocID="{5B3DEE10-87F0-4522-86B9-53A6FD839C2C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0896ACD-077D-4A32-9D85-E3EF81650CD6}" type="pres">
      <dgm:prSet presAssocID="{F78BC5F8-F5BA-4B66-875F-4BFD5A0E7676}" presName="hSp" presStyleCnt="0"/>
      <dgm:spPr/>
    </dgm:pt>
    <dgm:pt modelId="{7F8F3227-556B-4E67-BD60-7129C7212916}" type="pres">
      <dgm:prSet presAssocID="{F78BC5F8-F5BA-4B66-875F-4BFD5A0E7676}" presName="vProcSp" presStyleCnt="0"/>
      <dgm:spPr/>
    </dgm:pt>
    <dgm:pt modelId="{8F805DC6-66D2-4EEA-BA64-780EE754A9D3}" type="pres">
      <dgm:prSet presAssocID="{F78BC5F8-F5BA-4B66-875F-4BFD5A0E7676}" presName="vSp1" presStyleCnt="0"/>
      <dgm:spPr/>
    </dgm:pt>
    <dgm:pt modelId="{D2BE5F59-243B-407F-A563-CE56005E2D0D}" type="pres">
      <dgm:prSet presAssocID="{F78BC5F8-F5BA-4B66-875F-4BFD5A0E7676}" presName="simulatedConn" presStyleLbl="solidFgAcc1" presStyleIdx="1" presStyleCnt="2" custScaleX="36943" custScaleY="94391" custLinFactY="-190831" custLinFactNeighborX="-25243" custLinFactNeighborY="-200000"/>
      <dgm:spPr>
        <a:solidFill>
          <a:schemeClr val="accent6">
            <a:lumMod val="60000"/>
            <a:lumOff val="40000"/>
          </a:schemeClr>
        </a:solidFill>
      </dgm:spPr>
    </dgm:pt>
    <dgm:pt modelId="{9D882568-5157-4BBC-A7FA-B1DF67C5B016}" type="pres">
      <dgm:prSet presAssocID="{F78BC5F8-F5BA-4B66-875F-4BFD5A0E7676}" presName="vSp2" presStyleCnt="0"/>
      <dgm:spPr/>
    </dgm:pt>
    <dgm:pt modelId="{A09FDB7E-5101-4925-99A3-30FD701891A3}" type="pres">
      <dgm:prSet presAssocID="{F78BC5F8-F5BA-4B66-875F-4BFD5A0E7676}" presName="sibTrans" presStyleCnt="0"/>
      <dgm:spPr/>
    </dgm:pt>
    <dgm:pt modelId="{BC975E61-44D5-4CD7-A0EF-D0823B57BD5A}" type="pres">
      <dgm:prSet presAssocID="{2E5E234E-D4EF-490B-9A16-4D17BCA54B22}" presName="compositeNode" presStyleCnt="0">
        <dgm:presLayoutVars>
          <dgm:bulletEnabled val="1"/>
        </dgm:presLayoutVars>
      </dgm:prSet>
      <dgm:spPr/>
    </dgm:pt>
    <dgm:pt modelId="{943585EB-7461-4B5F-9226-91279ADE96E5}" type="pres">
      <dgm:prSet presAssocID="{2E5E234E-D4EF-490B-9A16-4D17BCA54B22}" presName="bgRect" presStyleLbl="node1" presStyleIdx="2" presStyleCnt="3" custScaleX="44807" custScaleY="97171" custLinFactNeighborX="-726"/>
      <dgm:spPr/>
      <dgm:t>
        <a:bodyPr/>
        <a:lstStyle/>
        <a:p>
          <a:endParaRPr lang="th-TH"/>
        </a:p>
      </dgm:t>
    </dgm:pt>
    <dgm:pt modelId="{AA009523-53AD-46BB-AB0F-189902322619}" type="pres">
      <dgm:prSet presAssocID="{2E5E234E-D4EF-490B-9A16-4D17BCA54B22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E1097FF-4308-4F55-B51E-7A8E10738005}" type="pres">
      <dgm:prSet presAssocID="{2E5E234E-D4EF-490B-9A16-4D17BCA54B22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80321C62-B3A2-43D0-8AA3-550FE189D44B}" srcId="{AE243DB2-1B34-4683-808F-F31382478296}" destId="{66FC0136-BB4A-4DD6-A2C9-FB78171293FA}" srcOrd="0" destOrd="0" parTransId="{AE96882D-BF42-427B-B6E4-02CC86DD026B}" sibTransId="{779B786C-86F6-4A2E-9491-5A1DF34FC224}"/>
    <dgm:cxn modelId="{2EDECC26-342B-428A-8B9A-C779ECB8CD4A}" type="presOf" srcId="{5B3DEE10-87F0-4522-86B9-53A6FD839C2C}" destId="{71BC65EC-F89B-4212-8B8F-2B24433B79CC}" srcOrd="1" destOrd="0" presId="urn:microsoft.com/office/officeart/2005/8/layout/hProcess7#1"/>
    <dgm:cxn modelId="{840D644F-FBC2-479E-904C-7D1D3F39A152}" type="presOf" srcId="{B853A7DC-0B90-4636-A0F5-CBDA545C641F}" destId="{CE1097FF-4308-4F55-B51E-7A8E10738005}" srcOrd="0" destOrd="0" presId="urn:microsoft.com/office/officeart/2005/8/layout/hProcess7#1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6B521E4D-FCC4-4960-8442-329DE678FEFE}" srcId="{2E5E234E-D4EF-490B-9A16-4D17BCA54B22}" destId="{B853A7DC-0B90-4636-A0F5-CBDA545C641F}" srcOrd="0" destOrd="0" parTransId="{D686DD99-E5CD-4195-9088-6DC3B87429FB}" sibTransId="{422EBACF-A3A1-420E-B9B8-037B1A9B63EB}"/>
    <dgm:cxn modelId="{45275605-E92A-41B7-9FE9-49B7DB147A63}" srcId="{88F4C5CB-231C-478C-87C0-144EB6D0735D}" destId="{2E5E234E-D4EF-490B-9A16-4D17BCA54B22}" srcOrd="2" destOrd="0" parTransId="{77FD7983-5360-4A71-97DD-3BFD2BF1CDF1}" sibTransId="{5F9BCA42-2709-4CDA-8AD8-4312253D7A5C}"/>
    <dgm:cxn modelId="{8688039D-E6E0-475C-AE45-3936F12A36CB}" type="presOf" srcId="{66FC0136-BB4A-4DD6-A2C9-FB78171293FA}" destId="{0500D8E7-2D84-4444-88C5-1E44BF76A750}" srcOrd="0" destOrd="0" presId="urn:microsoft.com/office/officeart/2005/8/layout/hProcess7#1"/>
    <dgm:cxn modelId="{25B24C69-0C43-4F5B-ADF7-3D0B75EFB058}" type="presOf" srcId="{5B3DEE10-87F0-4522-86B9-53A6FD839C2C}" destId="{8EC98005-D844-45C2-9EC5-8C8C4DD738E9}" srcOrd="0" destOrd="0" presId="urn:microsoft.com/office/officeart/2005/8/layout/hProcess7#1"/>
    <dgm:cxn modelId="{55426584-4672-4E68-9595-EEB81E4CE68C}" type="presOf" srcId="{2E5E234E-D4EF-490B-9A16-4D17BCA54B22}" destId="{AA009523-53AD-46BB-AB0F-189902322619}" srcOrd="1" destOrd="0" presId="urn:microsoft.com/office/officeart/2005/8/layout/hProcess7#1"/>
    <dgm:cxn modelId="{9C6C1836-BC84-438D-A84E-2951788C54C7}" type="presOf" srcId="{4D1825CB-5740-4700-BDB6-3A61B311E4D3}" destId="{CE24DB23-95D9-4062-B6CF-67125A1E6FDA}" srcOrd="0" destOrd="0" presId="urn:microsoft.com/office/officeart/2005/8/layout/hProcess7#1"/>
    <dgm:cxn modelId="{4C4B3DEA-43DC-459C-BCBD-BAA7B4A0F36C}" type="presOf" srcId="{88F4C5CB-231C-478C-87C0-144EB6D0735D}" destId="{A7A5B73A-3CCD-4141-98AF-633C8A196D4C}" srcOrd="0" destOrd="0" presId="urn:microsoft.com/office/officeart/2005/8/layout/hProcess7#1"/>
    <dgm:cxn modelId="{37314155-22D9-4262-8945-89771BE4FA03}" srcId="{5B3DEE10-87F0-4522-86B9-53A6FD839C2C}" destId="{4D1825CB-5740-4700-BDB6-3A61B311E4D3}" srcOrd="0" destOrd="0" parTransId="{A983EC5A-ACCF-46B1-89CF-6557018ECCAA}" sibTransId="{D48C1CD3-8E94-4E07-B8A3-11C764364FCE}"/>
    <dgm:cxn modelId="{E97325DA-39BA-4FFB-9B38-48AE620B2AD1}" type="presOf" srcId="{AE243DB2-1B34-4683-808F-F31382478296}" destId="{D1B14D60-87BB-4367-9C8E-8E51B9D1537A}" srcOrd="1" destOrd="0" presId="urn:microsoft.com/office/officeart/2005/8/layout/hProcess7#1"/>
    <dgm:cxn modelId="{7F9D9096-9AE2-4B4F-9D70-1CDC1818B575}" type="presOf" srcId="{AE243DB2-1B34-4683-808F-F31382478296}" destId="{9C7BA86B-6915-44D0-BB10-447977816A89}" srcOrd="0" destOrd="0" presId="urn:microsoft.com/office/officeart/2005/8/layout/hProcess7#1"/>
    <dgm:cxn modelId="{9E693A4E-2E4D-49B3-9C38-9FFADEF38E75}" srcId="{88F4C5CB-231C-478C-87C0-144EB6D0735D}" destId="{5B3DEE10-87F0-4522-86B9-53A6FD839C2C}" srcOrd="1" destOrd="0" parTransId="{AF86C37F-B68F-4A1E-A120-A1ADB074F24C}" sibTransId="{F78BC5F8-F5BA-4B66-875F-4BFD5A0E7676}"/>
    <dgm:cxn modelId="{C736D2C9-2FDB-4ED8-9EF9-14AD03B0D026}" type="presOf" srcId="{2E5E234E-D4EF-490B-9A16-4D17BCA54B22}" destId="{943585EB-7461-4B5F-9226-91279ADE96E5}" srcOrd="0" destOrd="0" presId="urn:microsoft.com/office/officeart/2005/8/layout/hProcess7#1"/>
    <dgm:cxn modelId="{ACEDBD03-E0FE-456C-B9F8-FB2BB9059444}" type="presParOf" srcId="{A7A5B73A-3CCD-4141-98AF-633C8A196D4C}" destId="{9B839E29-6C81-4131-A646-D862AA4A67E6}" srcOrd="0" destOrd="0" presId="urn:microsoft.com/office/officeart/2005/8/layout/hProcess7#1"/>
    <dgm:cxn modelId="{E85B8AB0-0A3E-4B75-9AB2-A522943DFA37}" type="presParOf" srcId="{9B839E29-6C81-4131-A646-D862AA4A67E6}" destId="{9C7BA86B-6915-44D0-BB10-447977816A89}" srcOrd="0" destOrd="0" presId="urn:microsoft.com/office/officeart/2005/8/layout/hProcess7#1"/>
    <dgm:cxn modelId="{B57F3B6B-6193-4205-91E2-996BF72719F9}" type="presParOf" srcId="{9B839E29-6C81-4131-A646-D862AA4A67E6}" destId="{D1B14D60-87BB-4367-9C8E-8E51B9D1537A}" srcOrd="1" destOrd="0" presId="urn:microsoft.com/office/officeart/2005/8/layout/hProcess7#1"/>
    <dgm:cxn modelId="{6533E013-E021-46FF-BFC0-D08DC51D9FA9}" type="presParOf" srcId="{9B839E29-6C81-4131-A646-D862AA4A67E6}" destId="{0500D8E7-2D84-4444-88C5-1E44BF76A750}" srcOrd="2" destOrd="0" presId="urn:microsoft.com/office/officeart/2005/8/layout/hProcess7#1"/>
    <dgm:cxn modelId="{A0A656F4-7B35-4B40-8B06-EA2BDBAC0BD9}" type="presParOf" srcId="{A7A5B73A-3CCD-4141-98AF-633C8A196D4C}" destId="{24829EE9-B106-4B06-A47E-8BA6C408DAF8}" srcOrd="1" destOrd="0" presId="urn:microsoft.com/office/officeart/2005/8/layout/hProcess7#1"/>
    <dgm:cxn modelId="{03B06371-17A0-4C6C-ACDB-CF5B5613A50F}" type="presParOf" srcId="{A7A5B73A-3CCD-4141-98AF-633C8A196D4C}" destId="{FA0E612B-CD2A-47E4-A67F-5AA9FB09EE6D}" srcOrd="2" destOrd="0" presId="urn:microsoft.com/office/officeart/2005/8/layout/hProcess7#1"/>
    <dgm:cxn modelId="{7D4AB6FD-3A37-45A0-A92C-FFCC4797AD36}" type="presParOf" srcId="{FA0E612B-CD2A-47E4-A67F-5AA9FB09EE6D}" destId="{AB1868DE-A6B8-4BD7-8EEA-FA53B955E497}" srcOrd="0" destOrd="0" presId="urn:microsoft.com/office/officeart/2005/8/layout/hProcess7#1"/>
    <dgm:cxn modelId="{68BF368F-13D4-4E08-B853-B9F34220526C}" type="presParOf" srcId="{FA0E612B-CD2A-47E4-A67F-5AA9FB09EE6D}" destId="{FE33D50C-5B90-4029-AA82-64645E17BA4D}" srcOrd="1" destOrd="0" presId="urn:microsoft.com/office/officeart/2005/8/layout/hProcess7#1"/>
    <dgm:cxn modelId="{99CCC775-24EE-4582-B08D-D1D1E5998952}" type="presParOf" srcId="{FA0E612B-CD2A-47E4-A67F-5AA9FB09EE6D}" destId="{21B1AABF-C749-4C5B-B9F7-17609B04961D}" srcOrd="2" destOrd="0" presId="urn:microsoft.com/office/officeart/2005/8/layout/hProcess7#1"/>
    <dgm:cxn modelId="{F8FEC7E9-6FE9-49B5-9E20-1ED18AE6536B}" type="presParOf" srcId="{A7A5B73A-3CCD-4141-98AF-633C8A196D4C}" destId="{4B636B0C-50BD-48D8-860C-F77D034B3847}" srcOrd="3" destOrd="0" presId="urn:microsoft.com/office/officeart/2005/8/layout/hProcess7#1"/>
    <dgm:cxn modelId="{F2EC7673-EFA0-4931-BDD2-B9F5A0ED7822}" type="presParOf" srcId="{A7A5B73A-3CCD-4141-98AF-633C8A196D4C}" destId="{F18C10A3-5D7A-4540-9C70-E9DEA7368E2F}" srcOrd="4" destOrd="0" presId="urn:microsoft.com/office/officeart/2005/8/layout/hProcess7#1"/>
    <dgm:cxn modelId="{2B50801B-FEC6-460D-A1C1-663BC6962435}" type="presParOf" srcId="{F18C10A3-5D7A-4540-9C70-E9DEA7368E2F}" destId="{8EC98005-D844-45C2-9EC5-8C8C4DD738E9}" srcOrd="0" destOrd="0" presId="urn:microsoft.com/office/officeart/2005/8/layout/hProcess7#1"/>
    <dgm:cxn modelId="{3C0E4D1E-7314-4CDF-BC55-40C263A42E2E}" type="presParOf" srcId="{F18C10A3-5D7A-4540-9C70-E9DEA7368E2F}" destId="{71BC65EC-F89B-4212-8B8F-2B24433B79CC}" srcOrd="1" destOrd="0" presId="urn:microsoft.com/office/officeart/2005/8/layout/hProcess7#1"/>
    <dgm:cxn modelId="{66580DE9-4C5E-47D2-8FD8-ED4278FCDF7F}" type="presParOf" srcId="{F18C10A3-5D7A-4540-9C70-E9DEA7368E2F}" destId="{CE24DB23-95D9-4062-B6CF-67125A1E6FDA}" srcOrd="2" destOrd="0" presId="urn:microsoft.com/office/officeart/2005/8/layout/hProcess7#1"/>
    <dgm:cxn modelId="{BDA56E8C-3798-4417-AC82-2C3BE3100E75}" type="presParOf" srcId="{A7A5B73A-3CCD-4141-98AF-633C8A196D4C}" destId="{70896ACD-077D-4A32-9D85-E3EF81650CD6}" srcOrd="5" destOrd="0" presId="urn:microsoft.com/office/officeart/2005/8/layout/hProcess7#1"/>
    <dgm:cxn modelId="{7291A8B9-3C3D-4E0F-AE9A-21E3EBB922EC}" type="presParOf" srcId="{A7A5B73A-3CCD-4141-98AF-633C8A196D4C}" destId="{7F8F3227-556B-4E67-BD60-7129C7212916}" srcOrd="6" destOrd="0" presId="urn:microsoft.com/office/officeart/2005/8/layout/hProcess7#1"/>
    <dgm:cxn modelId="{19BA32DB-249C-4A47-A76E-6E83092585F4}" type="presParOf" srcId="{7F8F3227-556B-4E67-BD60-7129C7212916}" destId="{8F805DC6-66D2-4EEA-BA64-780EE754A9D3}" srcOrd="0" destOrd="0" presId="urn:microsoft.com/office/officeart/2005/8/layout/hProcess7#1"/>
    <dgm:cxn modelId="{0F30B741-1A5D-44DF-94E9-405C2F9AF4F0}" type="presParOf" srcId="{7F8F3227-556B-4E67-BD60-7129C7212916}" destId="{D2BE5F59-243B-407F-A563-CE56005E2D0D}" srcOrd="1" destOrd="0" presId="urn:microsoft.com/office/officeart/2005/8/layout/hProcess7#1"/>
    <dgm:cxn modelId="{B4D5E79A-6316-495E-83B4-22557933C248}" type="presParOf" srcId="{7F8F3227-556B-4E67-BD60-7129C7212916}" destId="{9D882568-5157-4BBC-A7FA-B1DF67C5B016}" srcOrd="2" destOrd="0" presId="urn:microsoft.com/office/officeart/2005/8/layout/hProcess7#1"/>
    <dgm:cxn modelId="{CCED6D4E-DAF6-477F-9852-19AFDF7C602F}" type="presParOf" srcId="{A7A5B73A-3CCD-4141-98AF-633C8A196D4C}" destId="{A09FDB7E-5101-4925-99A3-30FD701891A3}" srcOrd="7" destOrd="0" presId="urn:microsoft.com/office/officeart/2005/8/layout/hProcess7#1"/>
    <dgm:cxn modelId="{8A4964EE-D9B0-4864-96B2-4DCD0F3ABAA5}" type="presParOf" srcId="{A7A5B73A-3CCD-4141-98AF-633C8A196D4C}" destId="{BC975E61-44D5-4CD7-A0EF-D0823B57BD5A}" srcOrd="8" destOrd="0" presId="urn:microsoft.com/office/officeart/2005/8/layout/hProcess7#1"/>
    <dgm:cxn modelId="{EB014748-BAFE-4369-BABA-AE0F8871A461}" type="presParOf" srcId="{BC975E61-44D5-4CD7-A0EF-D0823B57BD5A}" destId="{943585EB-7461-4B5F-9226-91279ADE96E5}" srcOrd="0" destOrd="0" presId="urn:microsoft.com/office/officeart/2005/8/layout/hProcess7#1"/>
    <dgm:cxn modelId="{6BFD67A9-C0A2-4132-85F0-C372F870B13E}" type="presParOf" srcId="{BC975E61-44D5-4CD7-A0EF-D0823B57BD5A}" destId="{AA009523-53AD-46BB-AB0F-189902322619}" srcOrd="1" destOrd="0" presId="urn:microsoft.com/office/officeart/2005/8/layout/hProcess7#1"/>
    <dgm:cxn modelId="{0B2CE1FE-EAF2-4047-B0CE-FF5A71D8F340}" type="presParOf" srcId="{BC975E61-44D5-4CD7-A0EF-D0823B57BD5A}" destId="{CE1097FF-4308-4F55-B51E-7A8E10738005}" srcOrd="2" destOrd="0" presId="urn:microsoft.com/office/officeart/2005/8/layout/hProcess7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7E1DA9"/>
        </a:solidFill>
        <a:effectLst>
          <a:glow rad="63500">
            <a:srgbClr val="722CDA">
              <a:alpha val="44706"/>
            </a:srgbClr>
          </a:glow>
        </a:effectLst>
      </dgm:spPr>
      <dgm:t>
        <a:bodyPr/>
        <a:lstStyle/>
        <a:p>
          <a:pPr algn="l"/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AA59179-C6F0-451A-81A9-93325587F89C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พันธบัตรรัฐบาลไทย </a:t>
          </a:r>
        </a:p>
        <a:p>
          <a:r>
            <a:rPr lang="th-TH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2800" b="1" dirty="0">
            <a:solidFill>
              <a:srgbClr val="FF0000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CAEECFA-5007-45DB-8905-580A54C1F787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thaiDist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 ต้องมีจำนวนเงิน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ค้ำประกันไม่น้อยกว่าวงเงินกู้ยืม และต้องมีระยะเวลาค้ำประกัน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เกินกว่าระยะเวลาสิ้นสุดสัญญาไม่น้อยกว่าหนึ่งปี </a:t>
          </a:r>
          <a:r>
            <a:rPr lang="th-TH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หรือ</a:t>
          </a:r>
          <a:r>
            <a:rPr lang="th-TH" sz="2800" b="1" dirty="0">
              <a:solidFill>
                <a:schemeClr val="bg1"/>
              </a:solidFill>
              <a:latin typeface="TH Chakra Petch" pitchFamily="2" charset="-34"/>
              <a:cs typeface="TH Chakra Petch" pitchFamily="2" charset="-34"/>
            </a:rPr>
            <a:t>	</a:t>
          </a:r>
          <a:endParaRPr lang="en-US" sz="2800" b="1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8DB7E8FF-31B4-43CD-93CA-9D75942DD0F7}">
      <dgm:prSet custT="1"/>
      <dgm:spPr>
        <a:solidFill>
          <a:schemeClr val="accent4">
            <a:lumMod val="20000"/>
            <a:lumOff val="80000"/>
          </a:schemeClr>
        </a:solidFill>
      </dgm:spPr>
      <dgm:t>
        <a:bodyPr/>
        <a:lstStyle/>
        <a:p>
          <a:pPr algn="thaiDist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กรณีผู้กู้ยืมจดทะเบียน</a:t>
          </a:r>
          <a:b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เป็นนิติบุคคล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ให้บุคคลใดบุคคลหนึ่งเป็นผู้ค้ำประกันได้แก่ กรรมการบริหารหุ้นส่วนผู้จัดการ หรือผู้แทนอื่นของนิติบุคคล แล้วแต่กรณี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A770D813-73ED-48B8-851F-12DC226F6E4D}" type="parTrans" cxnId="{1D7E3DEF-CCDC-4B85-AC46-880F0756D783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E9B1802-B24F-4B71-B490-87CB208CFAA7}" type="sibTrans" cxnId="{1D7E3DEF-CCDC-4B85-AC46-880F0756D783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BE01277A-7A2E-40D1-8031-C8AE22F4FFA0}">
      <dgm:prSet custT="1"/>
      <dgm:spPr>
        <a:solidFill>
          <a:srgbClr val="FFD1D2"/>
        </a:solidFill>
      </dgm:spPr>
      <dgm:t>
        <a:bodyPr/>
        <a:lstStyle/>
        <a:p>
          <a:pPr algn="thaiDist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กรณีผู้ค้ำประกัน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มีคู่สมรสต้องได้รับความยินยอมจาก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คู่สมรส โดยให้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คู่สมรสลงนาม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ให้ความยินยอม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ในสัญญาค้ำประกัน 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3304D6F1-AF70-4083-8BEC-F77F223FBFFC}" type="parTrans" cxnId="{220FA41B-8097-4832-8445-2417241574E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BAA1F4A-7FD2-48A8-87BC-1D026AB74403}" type="sibTrans" cxnId="{220FA41B-8097-4832-8445-2417241574EF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2AEBC48A-889F-473D-8DD8-3DD190241BA2}" type="pres">
      <dgm:prSet presAssocID="{EC8972F6-8075-4F25-92EA-CEE33F8DDE2E}" presName="vertOne" presStyleCnt="0"/>
      <dgm:spPr/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7DDE450-F073-49EA-A2EB-3C9CB492FF09}" type="pres">
      <dgm:prSet presAssocID="{EC8972F6-8075-4F25-92EA-CEE33F8DDE2E}" presName="parTransOne" presStyleCnt="0"/>
      <dgm:spPr/>
    </dgm:pt>
    <dgm:pt modelId="{995191BB-E19A-4F5A-82C3-79451EABC329}" type="pres">
      <dgm:prSet presAssocID="{EC8972F6-8075-4F25-92EA-CEE33F8DDE2E}" presName="horzOne" presStyleCnt="0"/>
      <dgm:spPr/>
    </dgm:pt>
    <dgm:pt modelId="{9575E8C9-31FA-4269-BD1D-C40A3667B0BE}" type="pres">
      <dgm:prSet presAssocID="{AAA59179-C6F0-451A-81A9-93325587F89C}" presName="vertTwo" presStyleCnt="0"/>
      <dgm:spPr/>
    </dgm:pt>
    <dgm:pt modelId="{2360D4D4-750F-48AB-A669-C2375AE9899D}" type="pres">
      <dgm:prSet presAssocID="{AAA59179-C6F0-451A-81A9-93325587F89C}" presName="txTwo" presStyleLbl="node2" presStyleIdx="0" presStyleCnt="4" custScaleX="67409" custScaleY="142697" custLinFactNeighborX="-110" custLinFactNeighborY="-738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A0803CC-153C-4B81-99E1-D0A024207860}" type="pres">
      <dgm:prSet presAssocID="{AAA59179-C6F0-451A-81A9-93325587F89C}" presName="horzTwo" presStyleCnt="0"/>
      <dgm:spPr/>
    </dgm:pt>
    <dgm:pt modelId="{C022A451-8F1A-4D7C-AF97-E9CAFFEB1DD2}" type="pres">
      <dgm:prSet presAssocID="{C42309BA-C432-4670-9EF1-DF202083BC14}" presName="sibSpaceTwo" presStyleCnt="0"/>
      <dgm:spPr/>
    </dgm:pt>
    <dgm:pt modelId="{BA8953AC-05A8-4886-8C7D-0D188A25A059}" type="pres">
      <dgm:prSet presAssocID="{3CAEECFA-5007-45DB-8905-580A54C1F787}" presName="vertTwo" presStyleCnt="0"/>
      <dgm:spPr/>
    </dgm:pt>
    <dgm:pt modelId="{F9387761-1E99-4890-AC9E-DCB9C43D0998}" type="pres">
      <dgm:prSet presAssocID="{3CAEECFA-5007-45DB-8905-580A54C1F787}" presName="txTwo" presStyleLbl="node2" presStyleIdx="1" presStyleCnt="4" custScaleX="114664" custScaleY="144274" custLinFactNeighborX="798" custLinFactNeighborY="-744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FD1E0991-9B8A-4602-B128-781CAD2D8024}" type="pres">
      <dgm:prSet presAssocID="{3CAEECFA-5007-45DB-8905-580A54C1F787}" presName="horzTwo" presStyleCnt="0"/>
      <dgm:spPr/>
    </dgm:pt>
    <dgm:pt modelId="{8325E9C3-CC1B-4DB1-A4CD-8C3C0DF95866}" type="pres">
      <dgm:prSet presAssocID="{A2E4633F-92EA-48FC-B698-5FE338C80462}" presName="sibSpaceTwo" presStyleCnt="0"/>
      <dgm:spPr/>
    </dgm:pt>
    <dgm:pt modelId="{D56D7C3F-C217-406D-80A6-F0B293DD89F3}" type="pres">
      <dgm:prSet presAssocID="{8DB7E8FF-31B4-43CD-93CA-9D75942DD0F7}" presName="vertTwo" presStyleCnt="0"/>
      <dgm:spPr/>
    </dgm:pt>
    <dgm:pt modelId="{6D50754A-19BF-4FE9-A0F8-4D03C369B18F}" type="pres">
      <dgm:prSet presAssocID="{8DB7E8FF-31B4-43CD-93CA-9D75942DD0F7}" presName="txTwo" presStyleLbl="node2" presStyleIdx="2" presStyleCnt="4" custScaleX="121472" custScaleY="135607" custLinFactNeighborX="-685" custLinFactNeighborY="-4538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14419D7A-01A8-4761-BFC6-588C347D0E0F}" type="pres">
      <dgm:prSet presAssocID="{8DB7E8FF-31B4-43CD-93CA-9D75942DD0F7}" presName="horzTwo" presStyleCnt="0"/>
      <dgm:spPr/>
    </dgm:pt>
    <dgm:pt modelId="{45E623CC-D071-4553-BC49-36EA176D7EDE}" type="pres">
      <dgm:prSet presAssocID="{3E9B1802-B24F-4B71-B490-87CB208CFAA7}" presName="sibSpaceTwo" presStyleCnt="0"/>
      <dgm:spPr/>
    </dgm:pt>
    <dgm:pt modelId="{D89BC40F-EC1D-4C7C-A858-1F7983DF8EDD}" type="pres">
      <dgm:prSet presAssocID="{BE01277A-7A2E-40D1-8031-C8AE22F4FFA0}" presName="vertTwo" presStyleCnt="0"/>
      <dgm:spPr/>
    </dgm:pt>
    <dgm:pt modelId="{5ED79D52-5B75-4506-8C02-1EA6B30B3EAF}" type="pres">
      <dgm:prSet presAssocID="{BE01277A-7A2E-40D1-8031-C8AE22F4FFA0}" presName="txTwo" presStyleLbl="node2" presStyleIdx="3" presStyleCnt="4" custScaleX="87804" custScaleY="136279" custLinFactNeighborX="475" custLinFactNeighborY="-2875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3B507925-5D5F-4C8A-A361-50F979CB495F}" type="pres">
      <dgm:prSet presAssocID="{BE01277A-7A2E-40D1-8031-C8AE22F4FFA0}" presName="horzTwo" presStyleCnt="0"/>
      <dgm:spPr/>
    </dgm:pt>
  </dgm:ptLst>
  <dgm:cxnLst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D33AA98B-3642-4250-82E3-44277528A9FE}" type="presOf" srcId="{3CAEECFA-5007-45DB-8905-580A54C1F787}" destId="{F9387761-1E99-4890-AC9E-DCB9C43D0998}" srcOrd="0" destOrd="0" presId="urn:microsoft.com/office/officeart/2005/8/layout/hierarchy4"/>
    <dgm:cxn modelId="{0D1A407D-C257-429C-BB61-907D67E76D23}" type="presOf" srcId="{941E6736-D5EB-4A0B-819A-A31C8052DBB5}" destId="{D7ED0A45-B1CB-4729-BC2F-7EAE0ADF0AE8}" srcOrd="0" destOrd="0" presId="urn:microsoft.com/office/officeart/2005/8/layout/hierarchy4"/>
    <dgm:cxn modelId="{7DE6AFD5-0361-41F5-8124-311E22F4FEE8}" type="presOf" srcId="{EC8972F6-8075-4F25-92EA-CEE33F8DDE2E}" destId="{A4DD09D2-DDE8-4113-B639-1F9C0C2A5368}" srcOrd="0" destOrd="0" presId="urn:microsoft.com/office/officeart/2005/8/layout/hierarchy4"/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DE35BBA6-E666-44DF-82BB-8A75CAFDA29F}" type="presOf" srcId="{BE01277A-7A2E-40D1-8031-C8AE22F4FFA0}" destId="{5ED79D52-5B75-4506-8C02-1EA6B30B3EAF}" srcOrd="0" destOrd="0" presId="urn:microsoft.com/office/officeart/2005/8/layout/hierarchy4"/>
    <dgm:cxn modelId="{1D7E3DEF-CCDC-4B85-AC46-880F0756D783}" srcId="{EC8972F6-8075-4F25-92EA-CEE33F8DDE2E}" destId="{8DB7E8FF-31B4-43CD-93CA-9D75942DD0F7}" srcOrd="2" destOrd="0" parTransId="{A770D813-73ED-48B8-851F-12DC226F6E4D}" sibTransId="{3E9B1802-B24F-4B71-B490-87CB208CFAA7}"/>
    <dgm:cxn modelId="{ADF75DC5-5C2B-4826-85A4-95C63AA85B99}" type="presOf" srcId="{8DB7E8FF-31B4-43CD-93CA-9D75942DD0F7}" destId="{6D50754A-19BF-4FE9-A0F8-4D03C369B18F}" srcOrd="0" destOrd="0" presId="urn:microsoft.com/office/officeart/2005/8/layout/hierarchy4"/>
    <dgm:cxn modelId="{220FA41B-8097-4832-8445-2417241574EF}" srcId="{EC8972F6-8075-4F25-92EA-CEE33F8DDE2E}" destId="{BE01277A-7A2E-40D1-8031-C8AE22F4FFA0}" srcOrd="3" destOrd="0" parTransId="{3304D6F1-AF70-4083-8BEC-F77F223FBFFC}" sibTransId="{5BAA1F4A-7FD2-48A8-87BC-1D026AB74403}"/>
    <dgm:cxn modelId="{4D67B3A3-16FA-47F1-A8F8-57E77DCAF5C3}" type="presOf" srcId="{AAA59179-C6F0-451A-81A9-93325587F89C}" destId="{2360D4D4-750F-48AB-A669-C2375AE9899D}" srcOrd="0" destOrd="0" presId="urn:microsoft.com/office/officeart/2005/8/layout/hierarchy4"/>
    <dgm:cxn modelId="{4DED43BF-35DF-46F6-9156-AA0FDAC31B62}" type="presParOf" srcId="{D7ED0A45-B1CB-4729-BC2F-7EAE0ADF0AE8}" destId="{2AEBC48A-889F-473D-8DD8-3DD190241BA2}" srcOrd="0" destOrd="0" presId="urn:microsoft.com/office/officeart/2005/8/layout/hierarchy4"/>
    <dgm:cxn modelId="{B8B388D9-50E9-45C3-B864-CCC61DC2F29F}" type="presParOf" srcId="{2AEBC48A-889F-473D-8DD8-3DD190241BA2}" destId="{A4DD09D2-DDE8-4113-B639-1F9C0C2A5368}" srcOrd="0" destOrd="0" presId="urn:microsoft.com/office/officeart/2005/8/layout/hierarchy4"/>
    <dgm:cxn modelId="{3160B32A-0B91-4E99-B5DE-524AD6AB61DE}" type="presParOf" srcId="{2AEBC48A-889F-473D-8DD8-3DD190241BA2}" destId="{97DDE450-F073-49EA-A2EB-3C9CB492FF09}" srcOrd="1" destOrd="0" presId="urn:microsoft.com/office/officeart/2005/8/layout/hierarchy4"/>
    <dgm:cxn modelId="{2CD3AC3A-0702-4705-900F-506E8A8F8005}" type="presParOf" srcId="{2AEBC48A-889F-473D-8DD8-3DD190241BA2}" destId="{995191BB-E19A-4F5A-82C3-79451EABC329}" srcOrd="2" destOrd="0" presId="urn:microsoft.com/office/officeart/2005/8/layout/hierarchy4"/>
    <dgm:cxn modelId="{C9F41117-AD2F-4554-B418-585243AB95CE}" type="presParOf" srcId="{995191BB-E19A-4F5A-82C3-79451EABC329}" destId="{9575E8C9-31FA-4269-BD1D-C40A3667B0BE}" srcOrd="0" destOrd="0" presId="urn:microsoft.com/office/officeart/2005/8/layout/hierarchy4"/>
    <dgm:cxn modelId="{A792720A-C415-4634-9FDF-1DEE93B8FB66}" type="presParOf" srcId="{9575E8C9-31FA-4269-BD1D-C40A3667B0BE}" destId="{2360D4D4-750F-48AB-A669-C2375AE9899D}" srcOrd="0" destOrd="0" presId="urn:microsoft.com/office/officeart/2005/8/layout/hierarchy4"/>
    <dgm:cxn modelId="{153535AC-8857-4977-834D-26A67220DEDD}" type="presParOf" srcId="{9575E8C9-31FA-4269-BD1D-C40A3667B0BE}" destId="{6A0803CC-153C-4B81-99E1-D0A024207860}" srcOrd="1" destOrd="0" presId="urn:microsoft.com/office/officeart/2005/8/layout/hierarchy4"/>
    <dgm:cxn modelId="{42A0509F-8174-469D-99E3-450B55EA2D68}" type="presParOf" srcId="{995191BB-E19A-4F5A-82C3-79451EABC329}" destId="{C022A451-8F1A-4D7C-AF97-E9CAFFEB1DD2}" srcOrd="1" destOrd="0" presId="urn:microsoft.com/office/officeart/2005/8/layout/hierarchy4"/>
    <dgm:cxn modelId="{207F66EA-D46F-47BF-832A-F146136677A1}" type="presParOf" srcId="{995191BB-E19A-4F5A-82C3-79451EABC329}" destId="{BA8953AC-05A8-4886-8C7D-0D188A25A059}" srcOrd="2" destOrd="0" presId="urn:microsoft.com/office/officeart/2005/8/layout/hierarchy4"/>
    <dgm:cxn modelId="{DB86230D-D714-464D-85FA-1C143B1C78C5}" type="presParOf" srcId="{BA8953AC-05A8-4886-8C7D-0D188A25A059}" destId="{F9387761-1E99-4890-AC9E-DCB9C43D0998}" srcOrd="0" destOrd="0" presId="urn:microsoft.com/office/officeart/2005/8/layout/hierarchy4"/>
    <dgm:cxn modelId="{6050010E-0611-46CA-AD1B-7BB3670FA40B}" type="presParOf" srcId="{BA8953AC-05A8-4886-8C7D-0D188A25A059}" destId="{FD1E0991-9B8A-4602-B128-781CAD2D8024}" srcOrd="1" destOrd="0" presId="urn:microsoft.com/office/officeart/2005/8/layout/hierarchy4"/>
    <dgm:cxn modelId="{0E61F5C6-ACB2-4C9C-863C-F5FB8D86E0D4}" type="presParOf" srcId="{995191BB-E19A-4F5A-82C3-79451EABC329}" destId="{8325E9C3-CC1B-4DB1-A4CD-8C3C0DF95866}" srcOrd="3" destOrd="0" presId="urn:microsoft.com/office/officeart/2005/8/layout/hierarchy4"/>
    <dgm:cxn modelId="{188F7E61-131B-40CE-8902-3A1396D8CB43}" type="presParOf" srcId="{995191BB-E19A-4F5A-82C3-79451EABC329}" destId="{D56D7C3F-C217-406D-80A6-F0B293DD89F3}" srcOrd="4" destOrd="0" presId="urn:microsoft.com/office/officeart/2005/8/layout/hierarchy4"/>
    <dgm:cxn modelId="{C4E4BD72-CF6C-4F38-90D3-FCE10AED105E}" type="presParOf" srcId="{D56D7C3F-C217-406D-80A6-F0B293DD89F3}" destId="{6D50754A-19BF-4FE9-A0F8-4D03C369B18F}" srcOrd="0" destOrd="0" presId="urn:microsoft.com/office/officeart/2005/8/layout/hierarchy4"/>
    <dgm:cxn modelId="{E758A8A7-927F-467F-AB11-8DB5F2CC659D}" type="presParOf" srcId="{D56D7C3F-C217-406D-80A6-F0B293DD89F3}" destId="{14419D7A-01A8-4761-BFC6-588C347D0E0F}" srcOrd="1" destOrd="0" presId="urn:microsoft.com/office/officeart/2005/8/layout/hierarchy4"/>
    <dgm:cxn modelId="{9A38D13A-D3C2-42C3-91B9-E6D0CBF903A0}" type="presParOf" srcId="{995191BB-E19A-4F5A-82C3-79451EABC329}" destId="{45E623CC-D071-4553-BC49-36EA176D7EDE}" srcOrd="5" destOrd="0" presId="urn:microsoft.com/office/officeart/2005/8/layout/hierarchy4"/>
    <dgm:cxn modelId="{583EFEF5-CD36-43F2-8BAE-368098F41470}" type="presParOf" srcId="{995191BB-E19A-4F5A-82C3-79451EABC329}" destId="{D89BC40F-EC1D-4C7C-A858-1F7983DF8EDD}" srcOrd="6" destOrd="0" presId="urn:microsoft.com/office/officeart/2005/8/layout/hierarchy4"/>
    <dgm:cxn modelId="{AC9CD03C-6FBC-4563-8BD8-0E08D553C69F}" type="presParOf" srcId="{D89BC40F-EC1D-4C7C-A858-1F7983DF8EDD}" destId="{5ED79D52-5B75-4506-8C02-1EA6B30B3EAF}" srcOrd="0" destOrd="0" presId="urn:microsoft.com/office/officeart/2005/8/layout/hierarchy4"/>
    <dgm:cxn modelId="{7171F9B7-EC90-4F83-9A7A-15964DC1E2CA}" type="presParOf" srcId="{D89BC40F-EC1D-4C7C-A858-1F7983DF8EDD}" destId="{3B507925-5D5F-4C8A-A361-50F979CB495F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41E6736-D5EB-4A0B-819A-A31C8052DBB5}" type="doc">
      <dgm:prSet loTypeId="urn:microsoft.com/office/officeart/2005/8/layout/hierarchy4" loCatId="hierarchy" qsTypeId="urn:microsoft.com/office/officeart/2005/8/quickstyle/3d1" qsCatId="3D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EC8972F6-8075-4F25-92EA-CEE33F8DDE2E}">
      <dgm:prSet phldrT="[ข้อความ]" custT="1"/>
      <dgm:spPr>
        <a:solidFill>
          <a:srgbClr val="AA71D5"/>
        </a:solidFill>
      </dgm:spPr>
      <dgm:t>
        <a:bodyPr/>
        <a:lstStyle/>
        <a:p>
          <a:pPr algn="l"/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 </a:t>
          </a:r>
          <a:r>
            <a:rPr lang="en-US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: </a:t>
          </a:r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หลักประกันในการค้ำประกัน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AADE55D5-1D0D-42A2-921F-7C8298A84F0B}" type="par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45BA53D7-F764-4AC6-BC14-321A4A0D97C0}" type="sibTrans" cxnId="{C475F5C8-7FB8-4425-8FC0-FDD6AFAED665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AA59179-C6F0-451A-81A9-93325587F89C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พันธบัตรรัฐบาลไทย </a:t>
          </a:r>
        </a:p>
        <a:p>
          <a:r>
            <a:rPr lang="th-TH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หรือ</a:t>
          </a:r>
          <a:endParaRPr lang="en-US" sz="3600" b="1" dirty="0">
            <a:solidFill>
              <a:srgbClr val="FF0000"/>
            </a:solidFill>
            <a:latin typeface="FreesiaUPC" pitchFamily="34" charset="-34"/>
            <a:cs typeface="FreesiaUPC" pitchFamily="34" charset="-34"/>
          </a:endParaRPr>
        </a:p>
      </dgm:t>
    </dgm:pt>
    <dgm:pt modelId="{8709C82C-2576-4468-920C-6BB0FCF18BC5}" type="parTrans" cxnId="{7B475372-2E1C-47F6-9C39-AD08CAD9AFE0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C42309BA-C432-4670-9EF1-DF202083BC14}" type="sibTrans" cxnId="{7B475372-2E1C-47F6-9C39-AD08CAD9AFE0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3CAEECFA-5007-45DB-8905-580A54C1F787}">
      <dgm:prSet custT="1"/>
      <dgm:spPr>
        <a:solidFill>
          <a:srgbClr val="66FF66"/>
        </a:solidFill>
      </dgm:spPr>
      <dgm:t>
        <a:bodyPr/>
        <a:lstStyle/>
        <a:p>
          <a:pPr algn="thaiDist"/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หนังสือค้ำประกันของธนาคาร</a:t>
          </a:r>
          <a:endParaRPr lang="en-US" sz="3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algn="thaiDist"/>
          <a:r>
            <a: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ต้องมีจำนวนเงินค้ำประกันไม่น้อยกว่าวงเงินกู้ยืม และต้องมีระยะเวลาค้ำประกันเกินกว่าระยะเวลาสิ้นสุดสัญญาไม่น้อยกว่าหนึ่งปี</a:t>
          </a:r>
          <a:endParaRPr lang="en-US" sz="3200" b="1" dirty="0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F8B6E08-42E5-4EF0-9311-888C85DBF354}" type="parTrans" cxnId="{30FBBFBF-604A-4311-8CC9-3D05B547398D}">
      <dgm:prSet custT="1"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A2E4633F-92EA-48FC-B698-5FE338C80462}" type="sibTrans" cxnId="{30FBBFBF-604A-4311-8CC9-3D05B547398D}">
      <dgm:prSet/>
      <dgm:spPr/>
      <dgm:t>
        <a:bodyPr/>
        <a:lstStyle/>
        <a:p>
          <a:endParaRPr lang="en-US" sz="2800">
            <a:solidFill>
              <a:schemeClr val="bg1"/>
            </a:solidFill>
          </a:endParaRPr>
        </a:p>
      </dgm:t>
    </dgm:pt>
    <dgm:pt modelId="{D7ED0A45-B1CB-4729-BC2F-7EAE0ADF0AE8}" type="pres">
      <dgm:prSet presAssocID="{941E6736-D5EB-4A0B-819A-A31C8052DBB5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h-TH"/>
        </a:p>
      </dgm:t>
    </dgm:pt>
    <dgm:pt modelId="{2AEBC48A-889F-473D-8DD8-3DD190241BA2}" type="pres">
      <dgm:prSet presAssocID="{EC8972F6-8075-4F25-92EA-CEE33F8DDE2E}" presName="vertOne" presStyleCnt="0"/>
      <dgm:spPr/>
    </dgm:pt>
    <dgm:pt modelId="{A4DD09D2-DDE8-4113-B639-1F9C0C2A5368}" type="pres">
      <dgm:prSet presAssocID="{EC8972F6-8075-4F25-92EA-CEE33F8DDE2E}" presName="txOne" presStyleLbl="node0" presStyleIdx="0" presStyleCnt="1" custScaleY="23851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97DDE450-F073-49EA-A2EB-3C9CB492FF09}" type="pres">
      <dgm:prSet presAssocID="{EC8972F6-8075-4F25-92EA-CEE33F8DDE2E}" presName="parTransOne" presStyleCnt="0"/>
      <dgm:spPr/>
    </dgm:pt>
    <dgm:pt modelId="{995191BB-E19A-4F5A-82C3-79451EABC329}" type="pres">
      <dgm:prSet presAssocID="{EC8972F6-8075-4F25-92EA-CEE33F8DDE2E}" presName="horzOne" presStyleCnt="0"/>
      <dgm:spPr/>
    </dgm:pt>
    <dgm:pt modelId="{9575E8C9-31FA-4269-BD1D-C40A3667B0BE}" type="pres">
      <dgm:prSet presAssocID="{AAA59179-C6F0-451A-81A9-93325587F89C}" presName="vertTwo" presStyleCnt="0"/>
      <dgm:spPr/>
    </dgm:pt>
    <dgm:pt modelId="{2360D4D4-750F-48AB-A669-C2375AE9899D}" type="pres">
      <dgm:prSet presAssocID="{AAA59179-C6F0-451A-81A9-93325587F89C}" presName="txTwo" presStyleLbl="node2" presStyleIdx="0" presStyleCnt="2" custScaleX="69225" custScaleY="142697" custLinFactNeighborX="-519" custLinFactNeighborY="-738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6A0803CC-153C-4B81-99E1-D0A024207860}" type="pres">
      <dgm:prSet presAssocID="{AAA59179-C6F0-451A-81A9-93325587F89C}" presName="horzTwo" presStyleCnt="0"/>
      <dgm:spPr/>
    </dgm:pt>
    <dgm:pt modelId="{C022A451-8F1A-4D7C-AF97-E9CAFFEB1DD2}" type="pres">
      <dgm:prSet presAssocID="{C42309BA-C432-4670-9EF1-DF202083BC14}" presName="sibSpaceTwo" presStyleCnt="0"/>
      <dgm:spPr/>
    </dgm:pt>
    <dgm:pt modelId="{BA8953AC-05A8-4886-8C7D-0D188A25A059}" type="pres">
      <dgm:prSet presAssocID="{3CAEECFA-5007-45DB-8905-580A54C1F787}" presName="vertTwo" presStyleCnt="0"/>
      <dgm:spPr/>
    </dgm:pt>
    <dgm:pt modelId="{F9387761-1E99-4890-AC9E-DCB9C43D0998}" type="pres">
      <dgm:prSet presAssocID="{3CAEECFA-5007-45DB-8905-580A54C1F787}" presName="txTwo" presStyleLbl="node2" presStyleIdx="1" presStyleCnt="2" custScaleX="75004" custScaleY="144274" custLinFactNeighborX="-1952" custLinFactNeighborY="-7443">
        <dgm:presLayoutVars>
          <dgm:chPref val="3"/>
        </dgm:presLayoutVars>
      </dgm:prSet>
      <dgm:spPr/>
      <dgm:t>
        <a:bodyPr/>
        <a:lstStyle/>
        <a:p>
          <a:endParaRPr lang="th-TH"/>
        </a:p>
      </dgm:t>
    </dgm:pt>
    <dgm:pt modelId="{FD1E0991-9B8A-4602-B128-781CAD2D8024}" type="pres">
      <dgm:prSet presAssocID="{3CAEECFA-5007-45DB-8905-580A54C1F787}" presName="horzTwo" presStyleCnt="0"/>
      <dgm:spPr/>
    </dgm:pt>
  </dgm:ptLst>
  <dgm:cxnLst>
    <dgm:cxn modelId="{30FBBFBF-604A-4311-8CC9-3D05B547398D}" srcId="{EC8972F6-8075-4F25-92EA-CEE33F8DDE2E}" destId="{3CAEECFA-5007-45DB-8905-580A54C1F787}" srcOrd="1" destOrd="0" parTransId="{5F8B6E08-42E5-4EF0-9311-888C85DBF354}" sibTransId="{A2E4633F-92EA-48FC-B698-5FE338C80462}"/>
    <dgm:cxn modelId="{88FF2CCE-5AAA-46A7-8305-1FD72348F73F}" type="presOf" srcId="{3CAEECFA-5007-45DB-8905-580A54C1F787}" destId="{F9387761-1E99-4890-AC9E-DCB9C43D0998}" srcOrd="0" destOrd="0" presId="urn:microsoft.com/office/officeart/2005/8/layout/hierarchy4"/>
    <dgm:cxn modelId="{9D1F37E7-E0DD-4E43-BBDB-1EEC7CBA3DF6}" type="presOf" srcId="{AAA59179-C6F0-451A-81A9-93325587F89C}" destId="{2360D4D4-750F-48AB-A669-C2375AE9899D}" srcOrd="0" destOrd="0" presId="urn:microsoft.com/office/officeart/2005/8/layout/hierarchy4"/>
    <dgm:cxn modelId="{7B475372-2E1C-47F6-9C39-AD08CAD9AFE0}" srcId="{EC8972F6-8075-4F25-92EA-CEE33F8DDE2E}" destId="{AAA59179-C6F0-451A-81A9-93325587F89C}" srcOrd="0" destOrd="0" parTransId="{8709C82C-2576-4468-920C-6BB0FCF18BC5}" sibTransId="{C42309BA-C432-4670-9EF1-DF202083BC14}"/>
    <dgm:cxn modelId="{C475F5C8-7FB8-4425-8FC0-FDD6AFAED665}" srcId="{941E6736-D5EB-4A0B-819A-A31C8052DBB5}" destId="{EC8972F6-8075-4F25-92EA-CEE33F8DDE2E}" srcOrd="0" destOrd="0" parTransId="{AADE55D5-1D0D-42A2-921F-7C8298A84F0B}" sibTransId="{45BA53D7-F764-4AC6-BC14-321A4A0D97C0}"/>
    <dgm:cxn modelId="{00863A7B-850C-47F9-B46C-AB0B85186782}" type="presOf" srcId="{941E6736-D5EB-4A0B-819A-A31C8052DBB5}" destId="{D7ED0A45-B1CB-4729-BC2F-7EAE0ADF0AE8}" srcOrd="0" destOrd="0" presId="urn:microsoft.com/office/officeart/2005/8/layout/hierarchy4"/>
    <dgm:cxn modelId="{FD5D2FEE-765A-4AEF-8585-7AAF62783FC7}" type="presOf" srcId="{EC8972F6-8075-4F25-92EA-CEE33F8DDE2E}" destId="{A4DD09D2-DDE8-4113-B639-1F9C0C2A5368}" srcOrd="0" destOrd="0" presId="urn:microsoft.com/office/officeart/2005/8/layout/hierarchy4"/>
    <dgm:cxn modelId="{BCAAB71B-8554-45C6-A884-D6C08F939FA2}" type="presParOf" srcId="{D7ED0A45-B1CB-4729-BC2F-7EAE0ADF0AE8}" destId="{2AEBC48A-889F-473D-8DD8-3DD190241BA2}" srcOrd="0" destOrd="0" presId="urn:microsoft.com/office/officeart/2005/8/layout/hierarchy4"/>
    <dgm:cxn modelId="{3D4FFF91-8966-48F6-AF9D-D6DA72CE1156}" type="presParOf" srcId="{2AEBC48A-889F-473D-8DD8-3DD190241BA2}" destId="{A4DD09D2-DDE8-4113-B639-1F9C0C2A5368}" srcOrd="0" destOrd="0" presId="urn:microsoft.com/office/officeart/2005/8/layout/hierarchy4"/>
    <dgm:cxn modelId="{5D50D2FC-F313-450F-A666-E4976BCE70B3}" type="presParOf" srcId="{2AEBC48A-889F-473D-8DD8-3DD190241BA2}" destId="{97DDE450-F073-49EA-A2EB-3C9CB492FF09}" srcOrd="1" destOrd="0" presId="urn:microsoft.com/office/officeart/2005/8/layout/hierarchy4"/>
    <dgm:cxn modelId="{13467F67-4B42-43D2-9248-1016566676C8}" type="presParOf" srcId="{2AEBC48A-889F-473D-8DD8-3DD190241BA2}" destId="{995191BB-E19A-4F5A-82C3-79451EABC329}" srcOrd="2" destOrd="0" presId="urn:microsoft.com/office/officeart/2005/8/layout/hierarchy4"/>
    <dgm:cxn modelId="{B1E17A8F-D3D1-4F19-91F4-5A2A1D6E92E4}" type="presParOf" srcId="{995191BB-E19A-4F5A-82C3-79451EABC329}" destId="{9575E8C9-31FA-4269-BD1D-C40A3667B0BE}" srcOrd="0" destOrd="0" presId="urn:microsoft.com/office/officeart/2005/8/layout/hierarchy4"/>
    <dgm:cxn modelId="{C0879D57-919F-4EBB-A1D8-58357BF056BC}" type="presParOf" srcId="{9575E8C9-31FA-4269-BD1D-C40A3667B0BE}" destId="{2360D4D4-750F-48AB-A669-C2375AE9899D}" srcOrd="0" destOrd="0" presId="urn:microsoft.com/office/officeart/2005/8/layout/hierarchy4"/>
    <dgm:cxn modelId="{415E7AA5-9D9E-4007-99E6-A5798AACF466}" type="presParOf" srcId="{9575E8C9-31FA-4269-BD1D-C40A3667B0BE}" destId="{6A0803CC-153C-4B81-99E1-D0A024207860}" srcOrd="1" destOrd="0" presId="urn:microsoft.com/office/officeart/2005/8/layout/hierarchy4"/>
    <dgm:cxn modelId="{1475D1F2-89CE-49E5-81FC-7D73E86CE91E}" type="presParOf" srcId="{995191BB-E19A-4F5A-82C3-79451EABC329}" destId="{C022A451-8F1A-4D7C-AF97-E9CAFFEB1DD2}" srcOrd="1" destOrd="0" presId="urn:microsoft.com/office/officeart/2005/8/layout/hierarchy4"/>
    <dgm:cxn modelId="{E6B0327F-718E-4DC0-8143-AD0E445846E0}" type="presParOf" srcId="{995191BB-E19A-4F5A-82C3-79451EABC329}" destId="{BA8953AC-05A8-4886-8C7D-0D188A25A059}" srcOrd="2" destOrd="0" presId="urn:microsoft.com/office/officeart/2005/8/layout/hierarchy4"/>
    <dgm:cxn modelId="{8C413BFA-7257-4B2E-9532-A9ACF6EFBA22}" type="presParOf" srcId="{BA8953AC-05A8-4886-8C7D-0D188A25A059}" destId="{F9387761-1E99-4890-AC9E-DCB9C43D0998}" srcOrd="0" destOrd="0" presId="urn:microsoft.com/office/officeart/2005/8/layout/hierarchy4"/>
    <dgm:cxn modelId="{759A8610-5EEE-4037-91D3-39B66DE084E1}" type="presParOf" srcId="{BA8953AC-05A8-4886-8C7D-0D188A25A059}" destId="{FD1E0991-9B8A-4602-B128-781CAD2D8024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1" loCatId="process" qsTypeId="urn:microsoft.com/office/officeart/2005/8/quickstyle/3d1" qsCatId="3D" csTypeId="urn:microsoft.com/office/officeart/2005/8/colors/accent1_2" csCatId="accent1" phldr="1"/>
      <dgm:spPr/>
    </dgm:pt>
    <dgm:pt modelId="{7726E81D-AC0D-4954-A30D-36E70B534C91}">
      <dgm:prSet phldrT="[ข้อความ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เจ้าของข้อมูล</a:t>
          </a:r>
          <a:b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มาติดต่อด้วยตนเอง</a:t>
          </a:r>
          <a:endParaRPr lang="en-US" sz="32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800" b="1" u="sng" dirty="0">
              <a:solidFill>
                <a:srgbClr val="722CDA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800" b="1" u="sng" dirty="0">
            <a:solidFill>
              <a:srgbClr val="722CDA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ของกรรมการผู้มีอำนาจ 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พร้อมตัวจริงนำมาแสดง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021045E2-0BE0-4CC6-889A-8326C908E1A4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800" b="1" u="sng" dirty="0">
              <a:solidFill>
                <a:srgbClr val="722CDA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800" b="1" u="sng" dirty="0">
            <a:solidFill>
              <a:srgbClr val="722CDA"/>
            </a:solidFill>
            <a:latin typeface="FreesiaUPC" pitchFamily="34" charset="-34"/>
            <a:cs typeface="FreesiaUPC" pitchFamily="34" charset="-34"/>
          </a:endParaRPr>
        </a:p>
      </dgm:t>
    </dgm:pt>
    <dgm:pt modelId="{A17A2C95-2E1A-49C2-B62F-B43D3ADBD2F8}" type="parTrans" cxnId="{3A494108-4FFE-41F6-A907-3F4FD2ADF59F}">
      <dgm:prSet/>
      <dgm:spPr/>
      <dgm:t>
        <a:bodyPr/>
        <a:lstStyle/>
        <a:p>
          <a:endParaRPr lang="en-US"/>
        </a:p>
      </dgm:t>
    </dgm:pt>
    <dgm:pt modelId="{8B16E811-978F-459D-A6F5-160F36585625}" type="sibTrans" cxnId="{3A494108-4FFE-41F6-A907-3F4FD2ADF59F}">
      <dgm:prSet/>
      <dgm:spPr/>
      <dgm:t>
        <a:bodyPr/>
        <a:lstStyle/>
        <a:p>
          <a:endParaRPr lang="en-US"/>
        </a:p>
      </dgm:t>
    </dgm:pt>
    <dgm:pt modelId="{99ABDC7A-4B9B-4C15-B0FF-61D0D05E4B03}">
      <dgm:prSet phldrT="[ข้อความ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 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พร้อมตัวจริง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นำมาแสดง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E61209D8-5FE3-41A0-8870-6C85A82638C4}" type="parTrans" cxnId="{147718F7-9F7E-4187-B392-7D42E498CC45}">
      <dgm:prSet/>
      <dgm:spPr/>
      <dgm:t>
        <a:bodyPr/>
        <a:lstStyle/>
        <a:p>
          <a:endParaRPr lang="en-US"/>
        </a:p>
      </dgm:t>
    </dgm:pt>
    <dgm:pt modelId="{D8D7B2AE-1CEC-4F47-9EF4-85B088611005}" type="sibTrans" cxnId="{147718F7-9F7E-4187-B392-7D42E498CC45}">
      <dgm:prSet/>
      <dgm:spPr/>
      <dgm:t>
        <a:bodyPr/>
        <a:lstStyle/>
        <a:p>
          <a:endParaRPr lang="en-US"/>
        </a:p>
      </dgm:t>
    </dgm:pt>
    <dgm:pt modelId="{91674DC5-FE5C-4F4F-8CC6-6785F681694A}" type="pres">
      <dgm:prSet presAssocID="{ACF5783B-BC33-4654-9D9E-350DD8702B23}" presName="Name0" presStyleCnt="0">
        <dgm:presLayoutVars>
          <dgm:dir/>
          <dgm:resizeHandles val="exact"/>
        </dgm:presLayoutVars>
      </dgm:prSet>
      <dgm:spPr/>
    </dgm:pt>
    <dgm:pt modelId="{17624906-FA3F-448D-94AA-0ECFF5695599}" type="pres">
      <dgm:prSet presAssocID="{7726E81D-AC0D-4954-A30D-36E70B534C91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2028C0A-0DCF-4728-9AA3-8F0E7EB1C621}" type="pres">
      <dgm:prSet presAssocID="{D6584B7A-025E-4A14-9D3B-0F6DB8BEB14D}" presName="sibTrans" presStyleLbl="sibTrans2D1" presStyleIdx="0" presStyleCnt="2"/>
      <dgm:spPr/>
      <dgm:t>
        <a:bodyPr/>
        <a:lstStyle/>
        <a:p>
          <a:endParaRPr lang="th-TH"/>
        </a:p>
      </dgm:t>
    </dgm:pt>
    <dgm:pt modelId="{E7F36BB3-FA49-4B91-9050-E1B95EB827FD}" type="pres">
      <dgm:prSet presAssocID="{D6584B7A-025E-4A14-9D3B-0F6DB8BEB14D}" presName="connectorText" presStyleLbl="sibTrans2D1" presStyleIdx="0" presStyleCnt="2"/>
      <dgm:spPr/>
      <dgm:t>
        <a:bodyPr/>
        <a:lstStyle/>
        <a:p>
          <a:endParaRPr lang="th-TH"/>
        </a:p>
      </dgm:t>
    </dgm:pt>
    <dgm:pt modelId="{4ABBF6DB-75A4-4605-B443-D449B602988B}" type="pres">
      <dgm:prSet presAssocID="{6C4FB540-F607-4E25-8BEE-26ECD283CD84}" presName="node" presStyleLbl="node1" presStyleIdx="1" presStyleCnt="3" custScaleX="13114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5CD249F-8184-48AC-A71F-F663542E5A4A}" type="pres">
      <dgm:prSet presAssocID="{4990C4EA-C794-4550-8A8C-188569D59236}" presName="sibTrans" presStyleLbl="sibTrans2D1" presStyleIdx="1" presStyleCnt="2"/>
      <dgm:spPr/>
      <dgm:t>
        <a:bodyPr/>
        <a:lstStyle/>
        <a:p>
          <a:endParaRPr lang="th-TH"/>
        </a:p>
      </dgm:t>
    </dgm:pt>
    <dgm:pt modelId="{AA1741F4-E2A7-41EF-9FF4-6049E91F91D9}" type="pres">
      <dgm:prSet presAssocID="{4990C4EA-C794-4550-8A8C-188569D59236}" presName="connectorText" presStyleLbl="sibTrans2D1" presStyleIdx="1" presStyleCnt="2"/>
      <dgm:spPr/>
      <dgm:t>
        <a:bodyPr/>
        <a:lstStyle/>
        <a:p>
          <a:endParaRPr lang="th-TH"/>
        </a:p>
      </dgm:t>
    </dgm:pt>
    <dgm:pt modelId="{74A9C710-E029-4A97-BF99-2654A4B89AEC}" type="pres">
      <dgm:prSet presAssocID="{021045E2-0BE0-4CC6-889A-8326C908E1A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E6D6203B-092F-480F-A548-66E6ED756581}" srcId="{ACF5783B-BC33-4654-9D9E-350DD8702B23}" destId="{6C4FB540-F607-4E25-8BEE-26ECD283CD84}" srcOrd="1" destOrd="0" parTransId="{06DA8F45-0572-4140-81F0-1A22CD25A45C}" sibTransId="{4990C4EA-C794-4550-8A8C-188569D59236}"/>
    <dgm:cxn modelId="{86A64376-AA01-4E03-A1EB-F057834A4EC0}" type="presOf" srcId="{6C4FB540-F607-4E25-8BEE-26ECD283CD84}" destId="{4ABBF6DB-75A4-4605-B443-D449B602988B}" srcOrd="0" destOrd="0" presId="urn:microsoft.com/office/officeart/2005/8/layout/process1"/>
    <dgm:cxn modelId="{3A494108-4FFE-41F6-A907-3F4FD2ADF59F}" srcId="{ACF5783B-BC33-4654-9D9E-350DD8702B23}" destId="{021045E2-0BE0-4CC6-889A-8326C908E1A4}" srcOrd="2" destOrd="0" parTransId="{A17A2C95-2E1A-49C2-B62F-B43D3ADBD2F8}" sibTransId="{8B16E811-978F-459D-A6F5-160F36585625}"/>
    <dgm:cxn modelId="{1A299AE8-30F9-48D1-B5DB-531E2AA4291C}" type="presOf" srcId="{D6584B7A-025E-4A14-9D3B-0F6DB8BEB14D}" destId="{E7F36BB3-FA49-4B91-9050-E1B95EB827FD}" srcOrd="1" destOrd="0" presId="urn:microsoft.com/office/officeart/2005/8/layout/process1"/>
    <dgm:cxn modelId="{1829E649-24EE-431F-87A3-B8B8EBC99262}" type="presOf" srcId="{D6584B7A-025E-4A14-9D3B-0F6DB8BEB14D}" destId="{A2028C0A-0DCF-4728-9AA3-8F0E7EB1C621}" srcOrd="0" destOrd="0" presId="urn:microsoft.com/office/officeart/2005/8/layout/process1"/>
    <dgm:cxn modelId="{E283DCC2-C639-4D57-8818-B1B07DF62A4E}" type="presOf" srcId="{4990C4EA-C794-4550-8A8C-188569D59236}" destId="{A5CD249F-8184-48AC-A71F-F663542E5A4A}" srcOrd="0" destOrd="0" presId="urn:microsoft.com/office/officeart/2005/8/layout/process1"/>
    <dgm:cxn modelId="{1A6323CA-2CAC-4597-AD6A-DD4A702BAB3D}" type="presOf" srcId="{8A442F1D-67CD-4682-A707-7EBA77147E23}" destId="{4ABBF6DB-75A4-4605-B443-D449B602988B}" srcOrd="0" destOrd="2" presId="urn:microsoft.com/office/officeart/2005/8/layout/process1"/>
    <dgm:cxn modelId="{9BD7A8DB-E9ED-44B2-8EF6-5F686B91C5A0}" type="presOf" srcId="{9EBC7692-850A-44B2-A869-ED6D1DE710BB}" destId="{4ABBF6DB-75A4-4605-B443-D449B602988B}" srcOrd="0" destOrd="1" presId="urn:microsoft.com/office/officeart/2005/8/layout/process1"/>
    <dgm:cxn modelId="{A2048FFD-34B8-4C90-B56B-EEF5EDBF70F3}" type="presOf" srcId="{4990C4EA-C794-4550-8A8C-188569D59236}" destId="{AA1741F4-E2A7-41EF-9FF4-6049E91F91D9}" srcOrd="1" destOrd="0" presId="urn:microsoft.com/office/officeart/2005/8/layout/process1"/>
    <dgm:cxn modelId="{EACE6748-6BF3-4816-A54E-8F7FD3812F70}" srcId="{6C4FB540-F607-4E25-8BEE-26ECD283CD84}" destId="{9EBC7692-850A-44B2-A869-ED6D1DE710BB}" srcOrd="0" destOrd="0" parTransId="{9F073C36-30D9-4B3E-914C-F67C93C134A0}" sibTransId="{FA10F0E5-3FA4-4457-A641-AD386AD5449A}"/>
    <dgm:cxn modelId="{9171ECD9-703D-4446-A731-7E738796E85C}" type="presOf" srcId="{ACF5783B-BC33-4654-9D9E-350DD8702B23}" destId="{91674DC5-FE5C-4F4F-8CC6-6785F681694A}" srcOrd="0" destOrd="0" presId="urn:microsoft.com/office/officeart/2005/8/layout/process1"/>
    <dgm:cxn modelId="{926AF2B5-DF41-4C33-B4D6-6C083042DEFC}" srcId="{6C4FB540-F607-4E25-8BEE-26ECD283CD84}" destId="{8A442F1D-67CD-4682-A707-7EBA77147E23}" srcOrd="1" destOrd="0" parTransId="{7DA1CF04-E03C-414C-8722-AD17A2BADC4A}" sibTransId="{6F865557-EA2E-4BB5-8B8D-3D3842CF0E8E}"/>
    <dgm:cxn modelId="{9A87EACB-906C-4B48-BE1C-87C43B5EB086}" type="presOf" srcId="{7726E81D-AC0D-4954-A30D-36E70B534C91}" destId="{17624906-FA3F-448D-94AA-0ECFF5695599}" srcOrd="0" destOrd="0" presId="urn:microsoft.com/office/officeart/2005/8/layout/process1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D66CCCE0-7457-4A35-84C0-C04C698BF9C3}" type="presOf" srcId="{99ABDC7A-4B9B-4C15-B0FF-61D0D05E4B03}" destId="{74A9C710-E029-4A97-BF99-2654A4B89AEC}" srcOrd="0" destOrd="1" presId="urn:microsoft.com/office/officeart/2005/8/layout/process1"/>
    <dgm:cxn modelId="{5B174453-DA62-4452-A655-ADD266233480}" type="presOf" srcId="{021045E2-0BE0-4CC6-889A-8326C908E1A4}" destId="{74A9C710-E029-4A97-BF99-2654A4B89AEC}" srcOrd="0" destOrd="0" presId="urn:microsoft.com/office/officeart/2005/8/layout/process1"/>
    <dgm:cxn modelId="{147718F7-9F7E-4187-B392-7D42E498CC45}" srcId="{021045E2-0BE0-4CC6-889A-8326C908E1A4}" destId="{99ABDC7A-4B9B-4C15-B0FF-61D0D05E4B03}" srcOrd="0" destOrd="0" parTransId="{E61209D8-5FE3-41A0-8870-6C85A82638C4}" sibTransId="{D8D7B2AE-1CEC-4F47-9EF4-85B088611005}"/>
    <dgm:cxn modelId="{F33D56B8-ABE8-4180-A9A4-CDB41BF5ECD7}" type="presParOf" srcId="{91674DC5-FE5C-4F4F-8CC6-6785F681694A}" destId="{17624906-FA3F-448D-94AA-0ECFF5695599}" srcOrd="0" destOrd="0" presId="urn:microsoft.com/office/officeart/2005/8/layout/process1"/>
    <dgm:cxn modelId="{CE6CE0DF-9F88-466F-9019-B4ABECE7992E}" type="presParOf" srcId="{91674DC5-FE5C-4F4F-8CC6-6785F681694A}" destId="{A2028C0A-0DCF-4728-9AA3-8F0E7EB1C621}" srcOrd="1" destOrd="0" presId="urn:microsoft.com/office/officeart/2005/8/layout/process1"/>
    <dgm:cxn modelId="{044A3738-D630-4F12-8E6D-7C067C7C0892}" type="presParOf" srcId="{A2028C0A-0DCF-4728-9AA3-8F0E7EB1C621}" destId="{E7F36BB3-FA49-4B91-9050-E1B95EB827FD}" srcOrd="0" destOrd="0" presId="urn:microsoft.com/office/officeart/2005/8/layout/process1"/>
    <dgm:cxn modelId="{E09B00F9-CE4E-4B67-A06F-240966F7046F}" type="presParOf" srcId="{91674DC5-FE5C-4F4F-8CC6-6785F681694A}" destId="{4ABBF6DB-75A4-4605-B443-D449B602988B}" srcOrd="2" destOrd="0" presId="urn:microsoft.com/office/officeart/2005/8/layout/process1"/>
    <dgm:cxn modelId="{FAA28382-18BF-4F37-A850-10CC7F8BDF29}" type="presParOf" srcId="{91674DC5-FE5C-4F4F-8CC6-6785F681694A}" destId="{A5CD249F-8184-48AC-A71F-F663542E5A4A}" srcOrd="3" destOrd="0" presId="urn:microsoft.com/office/officeart/2005/8/layout/process1"/>
    <dgm:cxn modelId="{36A3E1BB-23C9-44F2-A08A-D43BC995D78F}" type="presParOf" srcId="{A5CD249F-8184-48AC-A71F-F663542E5A4A}" destId="{AA1741F4-E2A7-41EF-9FF4-6049E91F91D9}" srcOrd="0" destOrd="0" presId="urn:microsoft.com/office/officeart/2005/8/layout/process1"/>
    <dgm:cxn modelId="{3FA74E36-C6B6-486A-ACF5-B70F934CAA92}" type="presParOf" srcId="{91674DC5-FE5C-4F4F-8CC6-6785F681694A}" destId="{74A9C710-E029-4A97-BF99-2654A4B89AE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vList2" loCatId="list" qsTypeId="urn:microsoft.com/office/officeart/2005/8/quickstyle/3d1" qsCatId="3D" csTypeId="urn:microsoft.com/office/officeart/2005/8/colors/accent6_4" csCatId="accent6" phldr="1"/>
      <dgm:spPr/>
      <dgm:t>
        <a:bodyPr/>
        <a:lstStyle/>
        <a:p>
          <a:endParaRPr lang="en-US"/>
        </a:p>
      </dgm:t>
    </dgm:pt>
    <dgm:pt modelId="{C6A3B250-565D-4F32-ADB7-EB08D55BBCD9}">
      <dgm:prSet phldrT="[ข้อความ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บุคคลธรรมดา</a:t>
          </a:r>
          <a:endParaRPr lang="en-US" sz="2800" b="1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chemeClr val="bg2">
            <a:lumMod val="75000"/>
          </a:schemeClr>
        </a:solidFill>
      </dgm:spPr>
      <dgm:t>
        <a:bodyPr/>
        <a:lstStyle/>
        <a:p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th-TH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นิติบุคคล</a:t>
          </a:r>
          <a:endParaRPr lang="en-US" sz="2800" b="1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52458DC-1C0D-4E35-A81B-51EE6C61755F}">
      <dgm:prSet phldrT="[ข้อความ]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บัตรประจำตัวประชาชนของผู้มอบอำนาจ พร้อมตัวจริงนำมาแสดง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B048244-1D63-4D82-8000-48716592C275}" type="par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A548AD4-44F3-4E8E-B8BD-178E4A17F656}" type="sibTrans" cxnId="{01873785-3FCD-4A69-91A2-05F9C65DF523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EBC7692-850A-44B2-A869-ED6D1DE710BB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th-TH" sz="27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สำเนาหนังสือรับรองนิติบุคคล ที่รับรองไว้ไม่เกิน 3 เดือน</a:t>
          </a:r>
          <a:endParaRPr lang="en-US" sz="27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9F073C36-30D9-4B3E-914C-F67C93C134A0}" type="par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A10F0E5-3FA4-4457-A641-AD386AD5449A}" type="sibTrans" cxnId="{EACE6748-6BF3-4816-A54E-8F7FD3812F70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8A442F1D-67CD-4682-A707-7EBA77147E23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th-TH" sz="27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หรือสำเนาหนังสือเดินทางของกรรมการผู้มีอำนาจ พร้อมตัวจริงนำมาแสดง</a:t>
          </a:r>
          <a:endParaRPr lang="en-US" sz="27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7DA1CF04-E03C-414C-8722-AD17A2BADC4A}" type="par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F865557-EA2E-4BB5-8B8D-3D3842CF0E8E}" type="sibTrans" cxnId="{926AF2B5-DF41-4C33-B4D6-6C083042DEFC}">
      <dgm:prSet/>
      <dgm:spPr/>
      <dgm:t>
        <a:bodyPr/>
        <a:lstStyle/>
        <a:p>
          <a:endParaRPr lang="en-US" sz="32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1FB7251F-BA3E-4AA6-90A2-7C635C111913}">
      <dgm:prSet phldrT="[ข้อความ]" custT="1"/>
      <dgm:spPr>
        <a:solidFill>
          <a:srgbClr val="7E1DA9"/>
        </a:solidFill>
      </dgm:spPr>
      <dgm:t>
        <a:bodyPr/>
        <a:lstStyle/>
        <a:p>
          <a:r>
            <a:rPr lang="th-TH" sz="32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       การมอบอำนาจให้บุคคลอื่นทำการแทน</a:t>
          </a:r>
        </a:p>
      </dgm:t>
    </dgm:pt>
    <dgm:pt modelId="{F4BE43F3-081A-4B9F-9E52-321CCE3B33A3}" type="parTrans" cxnId="{C9E7C810-67DA-423B-9348-7855649F2FA3}">
      <dgm:prSet/>
      <dgm:spPr/>
      <dgm:t>
        <a:bodyPr/>
        <a:lstStyle/>
        <a:p>
          <a:endParaRPr lang="en-US"/>
        </a:p>
      </dgm:t>
    </dgm:pt>
    <dgm:pt modelId="{6DF7E9FC-8F85-45B5-A7E1-4AD24B52C9CF}" type="sibTrans" cxnId="{C9E7C810-67DA-423B-9348-7855649F2FA3}">
      <dgm:prSet/>
      <dgm:spPr/>
      <dgm:t>
        <a:bodyPr/>
        <a:lstStyle/>
        <a:p>
          <a:endParaRPr lang="en-US"/>
        </a:p>
      </dgm:t>
    </dgm:pt>
    <dgm:pt modelId="{5D52CEFC-C2A2-4EA0-AD1A-4567C1D76223}">
      <dgm:prSet phldrT="[ข้อความ]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หนังสือมอบอำนาจบุคคลธรรมดาบุคคลธรรมดา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A572D71-C873-4963-B126-F754F46A20DD}" type="parTrans" cxnId="{61580127-BAE6-423B-A115-9E28F74ADB20}">
      <dgm:prSet/>
      <dgm:spPr/>
      <dgm:t>
        <a:bodyPr/>
        <a:lstStyle/>
        <a:p>
          <a:endParaRPr lang="en-US"/>
        </a:p>
      </dgm:t>
    </dgm:pt>
    <dgm:pt modelId="{2735EC14-3896-4E64-AA9D-6C366B19B596}" type="sibTrans" cxnId="{61580127-BAE6-423B-A115-9E28F74ADB20}">
      <dgm:prSet/>
      <dgm:spPr/>
      <dgm:t>
        <a:bodyPr/>
        <a:lstStyle/>
        <a:p>
          <a:endParaRPr lang="en-US"/>
        </a:p>
      </dgm:t>
    </dgm:pt>
    <dgm:pt modelId="{D9D3D559-5C53-479C-A7DC-C766B477D938}">
      <dgm:prSet phldrT="[ข้อความ]"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สำเนาบัตรประจำตัวประชาชนของผู้รับมอบอำนาจ พร้อมตัวจริงนำมาแสดง</a:t>
          </a:r>
          <a:endParaRPr lang="en-US" sz="28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DBF1C5E-E11C-4007-8969-92E900189D32}" type="parTrans" cxnId="{8B5BB03A-C8BE-410D-97DB-F855CECBFC3E}">
      <dgm:prSet/>
      <dgm:spPr/>
      <dgm:t>
        <a:bodyPr/>
        <a:lstStyle/>
        <a:p>
          <a:endParaRPr lang="en-US"/>
        </a:p>
      </dgm:t>
    </dgm:pt>
    <dgm:pt modelId="{16D09E1D-B20F-4698-BCF8-8D4368E6AB9C}" type="sibTrans" cxnId="{8B5BB03A-C8BE-410D-97DB-F855CECBFC3E}">
      <dgm:prSet/>
      <dgm:spPr/>
      <dgm:t>
        <a:bodyPr/>
        <a:lstStyle/>
        <a:p>
          <a:endParaRPr lang="en-US"/>
        </a:p>
      </dgm:t>
    </dgm:pt>
    <dgm:pt modelId="{9BECF362-555E-4055-9CA4-EDBDF7FFF083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th-TH" sz="27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หนังสือมอบอำนาจนิติบุคคล</a:t>
          </a:r>
          <a:endParaRPr lang="en-US" sz="27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17EE4E4-28FD-45D2-A1C1-D8771A74E1E4}" type="parTrans" cxnId="{84153F6F-3C10-4600-8446-B8156664074B}">
      <dgm:prSet/>
      <dgm:spPr/>
      <dgm:t>
        <a:bodyPr/>
        <a:lstStyle/>
        <a:p>
          <a:endParaRPr lang="en-US"/>
        </a:p>
      </dgm:t>
    </dgm:pt>
    <dgm:pt modelId="{7EEF19E2-8FA0-48A4-9795-45475D870D22}" type="sibTrans" cxnId="{84153F6F-3C10-4600-8446-B8156664074B}">
      <dgm:prSet/>
      <dgm:spPr/>
      <dgm:t>
        <a:bodyPr/>
        <a:lstStyle/>
        <a:p>
          <a:endParaRPr lang="en-US"/>
        </a:p>
      </dgm:t>
    </dgm:pt>
    <dgm:pt modelId="{E16DFFD8-9E1B-4008-819F-624C7D4C1DAE}">
      <dgm:prSet custT="1"/>
      <dgm:spPr>
        <a:solidFill>
          <a:schemeClr val="accent4">
            <a:lumMod val="50000"/>
          </a:schemeClr>
        </a:solidFill>
      </dgm:spPr>
      <dgm:t>
        <a:bodyPr/>
        <a:lstStyle/>
        <a:p>
          <a:r>
            <a:rPr lang="th-TH" sz="27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สำเนาบัตรประจำตัวประชาชน หรือสำเนาหนังสือเดินทางของผู้รับมอบอำนาจ พร้อมตัวจริงนำมาแสดง</a:t>
          </a:r>
          <a:endParaRPr lang="en-US" sz="2700" b="1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20667766-A2BC-48E0-97C5-9F6DD6C43F1A}" type="parTrans" cxnId="{965E0898-B1C1-421A-B66E-AA4CD7C95098}">
      <dgm:prSet/>
      <dgm:spPr/>
      <dgm:t>
        <a:bodyPr/>
        <a:lstStyle/>
        <a:p>
          <a:endParaRPr lang="en-US"/>
        </a:p>
      </dgm:t>
    </dgm:pt>
    <dgm:pt modelId="{033D1A82-6919-4300-AD81-42BD2795B5D3}" type="sibTrans" cxnId="{965E0898-B1C1-421A-B66E-AA4CD7C95098}">
      <dgm:prSet/>
      <dgm:spPr/>
      <dgm:t>
        <a:bodyPr/>
        <a:lstStyle/>
        <a:p>
          <a:endParaRPr lang="en-US"/>
        </a:p>
      </dgm:t>
    </dgm:pt>
    <dgm:pt modelId="{B3A2ED85-DBA7-4B00-B71E-540A818A4E17}" type="pres">
      <dgm:prSet presAssocID="{ACF5783B-BC33-4654-9D9E-350DD8702B2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CD54531C-D88C-4F11-BAEE-8F83750E95C2}" type="pres">
      <dgm:prSet presAssocID="{1FB7251F-BA3E-4AA6-90A2-7C635C111913}" presName="parentText" presStyleLbl="node1" presStyleIdx="0" presStyleCnt="3" custScaleY="188545" custLinFactY="-15629" custLinFactNeighborX="61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C498D984-CFBA-4598-89A2-76BCCCEBE328}" type="pres">
      <dgm:prSet presAssocID="{6DF7E9FC-8F85-45B5-A7E1-4AD24B52C9CF}" presName="spacer" presStyleCnt="0"/>
      <dgm:spPr/>
    </dgm:pt>
    <dgm:pt modelId="{6B88ED86-1ED8-4559-AD8A-FA51C8D49B3C}" type="pres">
      <dgm:prSet presAssocID="{C6A3B250-565D-4F32-ADB7-EB08D55BBCD9}" presName="parentText" presStyleLbl="node1" presStyleIdx="1" presStyleCnt="3" custScaleY="87615" custLinFactY="100000" custLinFactNeighborY="166605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8DD01C4-918A-4ACF-BFCA-457631FAC936}" type="pres">
      <dgm:prSet presAssocID="{C6A3B250-565D-4F32-ADB7-EB08D55BBCD9}" presName="childText" presStyleLbl="revTx" presStyleIdx="0" presStyleCnt="2" custScaleY="168857" custLinFactY="100000" custLinFactNeighborY="19561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9D2D62D-F900-476C-B28B-2258E177754A}" type="pres">
      <dgm:prSet presAssocID="{6C4FB540-F607-4E25-8BEE-26ECD283CD84}" presName="parentText" presStyleLbl="node1" presStyleIdx="2" presStyleCnt="3" custScaleY="90910" custLinFactY="-100000" custLinFactNeighborY="-140470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322C1DE-33E5-4CCE-B54C-C4C426ED1B2E}" type="pres">
      <dgm:prSet presAssocID="{6C4FB540-F607-4E25-8BEE-26ECD283CD84}" presName="childText" presStyleLbl="revTx" presStyleIdx="1" presStyleCnt="2" custScaleY="156330" custLinFactY="-100000" custLinFactNeighborX="-799" custLinFactNeighborY="-192131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965E0898-B1C1-421A-B66E-AA4CD7C95098}" srcId="{6C4FB540-F607-4E25-8BEE-26ECD283CD84}" destId="{E16DFFD8-9E1B-4008-819F-624C7D4C1DAE}" srcOrd="3" destOrd="0" parTransId="{20667766-A2BC-48E0-97C5-9F6DD6C43F1A}" sibTransId="{033D1A82-6919-4300-AD81-42BD2795B5D3}"/>
    <dgm:cxn modelId="{61580127-BAE6-423B-A115-9E28F74ADB20}" srcId="{C6A3B250-565D-4F32-ADB7-EB08D55BBCD9}" destId="{5D52CEFC-C2A2-4EA0-AD1A-4567C1D76223}" srcOrd="0" destOrd="0" parTransId="{CA572D71-C873-4963-B126-F754F46A20DD}" sibTransId="{2735EC14-3896-4E64-AA9D-6C366B19B596}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84153F6F-3C10-4600-8446-B8156664074B}" srcId="{6C4FB540-F607-4E25-8BEE-26ECD283CD84}" destId="{9BECF362-555E-4055-9CA4-EDBDF7FFF083}" srcOrd="0" destOrd="0" parTransId="{417EE4E4-28FD-45D2-A1C1-D8771A74E1E4}" sibTransId="{7EEF19E2-8FA0-48A4-9795-45475D870D22}"/>
    <dgm:cxn modelId="{15B50896-A06D-402D-9247-1AE9B3DCB6EA}" type="presOf" srcId="{D9D3D559-5C53-479C-A7DC-C766B477D938}" destId="{28DD01C4-918A-4ACF-BFCA-457631FAC936}" srcOrd="0" destOrd="2" presId="urn:microsoft.com/office/officeart/2005/8/layout/vList2"/>
    <dgm:cxn modelId="{6B622F02-67B3-4B4B-9276-3FC5C5925001}" type="presOf" srcId="{E16DFFD8-9E1B-4008-819F-624C7D4C1DAE}" destId="{4322C1DE-33E5-4CCE-B54C-C4C426ED1B2E}" srcOrd="0" destOrd="3" presId="urn:microsoft.com/office/officeart/2005/8/layout/vList2"/>
    <dgm:cxn modelId="{15D88152-807A-46CB-B7BA-5C8829E85B48}" type="presOf" srcId="{9BECF362-555E-4055-9CA4-EDBDF7FFF083}" destId="{4322C1DE-33E5-4CCE-B54C-C4C426ED1B2E}" srcOrd="0" destOrd="0" presId="urn:microsoft.com/office/officeart/2005/8/layout/vList2"/>
    <dgm:cxn modelId="{C9E7C810-67DA-423B-9348-7855649F2FA3}" srcId="{ACF5783B-BC33-4654-9D9E-350DD8702B23}" destId="{1FB7251F-BA3E-4AA6-90A2-7C635C111913}" srcOrd="0" destOrd="0" parTransId="{F4BE43F3-081A-4B9F-9E52-321CCE3B33A3}" sibTransId="{6DF7E9FC-8F85-45B5-A7E1-4AD24B52C9CF}"/>
    <dgm:cxn modelId="{9D063895-3EA2-4BBA-9693-FB17743C0922}" type="presOf" srcId="{1FB7251F-BA3E-4AA6-90A2-7C635C111913}" destId="{CD54531C-D88C-4F11-BAEE-8F83750E95C2}" srcOrd="0" destOrd="0" presId="urn:microsoft.com/office/officeart/2005/8/layout/vList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787C91D1-7A1F-4EF5-B955-3D2801F7C364}" type="presOf" srcId="{8A442F1D-67CD-4682-A707-7EBA77147E23}" destId="{4322C1DE-33E5-4CCE-B54C-C4C426ED1B2E}" srcOrd="0" destOrd="2" presId="urn:microsoft.com/office/officeart/2005/8/layout/vList2"/>
    <dgm:cxn modelId="{1CCF2FED-66D3-4BD5-B020-2BF42CB7FC9F}" type="presOf" srcId="{252458DC-1C0D-4E35-A81B-51EE6C61755F}" destId="{28DD01C4-918A-4ACF-BFCA-457631FAC936}" srcOrd="0" destOrd="1" presId="urn:microsoft.com/office/officeart/2005/8/layout/vList2"/>
    <dgm:cxn modelId="{EACE6748-6BF3-4816-A54E-8F7FD3812F70}" srcId="{6C4FB540-F607-4E25-8BEE-26ECD283CD84}" destId="{9EBC7692-850A-44B2-A869-ED6D1DE710BB}" srcOrd="1" destOrd="0" parTransId="{9F073C36-30D9-4B3E-914C-F67C93C134A0}" sibTransId="{FA10F0E5-3FA4-4457-A641-AD386AD5449A}"/>
    <dgm:cxn modelId="{A5A5CEEF-0699-4F3D-81B1-9B9961476E5E}" type="presOf" srcId="{9EBC7692-850A-44B2-A869-ED6D1DE710BB}" destId="{4322C1DE-33E5-4CCE-B54C-C4C426ED1B2E}" srcOrd="0" destOrd="1" presId="urn:microsoft.com/office/officeart/2005/8/layout/vList2"/>
    <dgm:cxn modelId="{F596285C-6372-41E8-90DD-680626287BA2}" type="presOf" srcId="{ACF5783B-BC33-4654-9D9E-350DD8702B23}" destId="{B3A2ED85-DBA7-4B00-B71E-540A818A4E17}" srcOrd="0" destOrd="0" presId="urn:microsoft.com/office/officeart/2005/8/layout/vList2"/>
    <dgm:cxn modelId="{926AF2B5-DF41-4C33-B4D6-6C083042DEFC}" srcId="{6C4FB540-F607-4E25-8BEE-26ECD283CD84}" destId="{8A442F1D-67CD-4682-A707-7EBA77147E23}" srcOrd="2" destOrd="0" parTransId="{7DA1CF04-E03C-414C-8722-AD17A2BADC4A}" sibTransId="{6F865557-EA2E-4BB5-8B8D-3D3842CF0E8E}"/>
    <dgm:cxn modelId="{01A2D9AB-64D9-4028-BF6F-F108BCD547F4}" type="presOf" srcId="{5D52CEFC-C2A2-4EA0-AD1A-4567C1D76223}" destId="{28DD01C4-918A-4ACF-BFCA-457631FAC936}" srcOrd="0" destOrd="0" presId="urn:microsoft.com/office/officeart/2005/8/layout/vList2"/>
    <dgm:cxn modelId="{8B5BB03A-C8BE-410D-97DB-F855CECBFC3E}" srcId="{C6A3B250-565D-4F32-ADB7-EB08D55BBCD9}" destId="{D9D3D559-5C53-479C-A7DC-C766B477D938}" srcOrd="2" destOrd="0" parTransId="{6DBF1C5E-E11C-4007-8969-92E900189D32}" sibTransId="{16D09E1D-B20F-4698-BCF8-8D4368E6AB9C}"/>
    <dgm:cxn modelId="{FF2E4C18-FF0D-4EE4-98B2-F05B7C33F72E}" type="presOf" srcId="{6C4FB540-F607-4E25-8BEE-26ECD283CD84}" destId="{59D2D62D-F900-476C-B28B-2258E177754A}" srcOrd="0" destOrd="0" presId="urn:microsoft.com/office/officeart/2005/8/layout/vList2"/>
    <dgm:cxn modelId="{01873785-3FCD-4A69-91A2-05F9C65DF523}" srcId="{C6A3B250-565D-4F32-ADB7-EB08D55BBCD9}" destId="{252458DC-1C0D-4E35-A81B-51EE6C61755F}" srcOrd="1" destOrd="0" parTransId="{DB048244-1D63-4D82-8000-48716592C275}" sibTransId="{DA548AD4-44F3-4E8E-B8BD-178E4A17F656}"/>
    <dgm:cxn modelId="{7B78E5E4-F074-46D2-AE5E-A414AE6F5D05}" type="presOf" srcId="{C6A3B250-565D-4F32-ADB7-EB08D55BBCD9}" destId="{6B88ED86-1ED8-4559-AD8A-FA51C8D49B3C}" srcOrd="0" destOrd="0" presId="urn:microsoft.com/office/officeart/2005/8/layout/vList2"/>
    <dgm:cxn modelId="{AE057754-6201-4C6D-9090-8D3CCB1B6C3A}" type="presParOf" srcId="{B3A2ED85-DBA7-4B00-B71E-540A818A4E17}" destId="{CD54531C-D88C-4F11-BAEE-8F83750E95C2}" srcOrd="0" destOrd="0" presId="urn:microsoft.com/office/officeart/2005/8/layout/vList2"/>
    <dgm:cxn modelId="{8CA1AC5D-453A-41A1-8005-9B91A97FEFC0}" type="presParOf" srcId="{B3A2ED85-DBA7-4B00-B71E-540A818A4E17}" destId="{C498D984-CFBA-4598-89A2-76BCCCEBE328}" srcOrd="1" destOrd="0" presId="urn:microsoft.com/office/officeart/2005/8/layout/vList2"/>
    <dgm:cxn modelId="{61AA6C09-66A2-4004-84ED-AC934387619F}" type="presParOf" srcId="{B3A2ED85-DBA7-4B00-B71E-540A818A4E17}" destId="{6B88ED86-1ED8-4559-AD8A-FA51C8D49B3C}" srcOrd="2" destOrd="0" presId="urn:microsoft.com/office/officeart/2005/8/layout/vList2"/>
    <dgm:cxn modelId="{18D76076-3A35-43C7-B7D2-78D1A7C76823}" type="presParOf" srcId="{B3A2ED85-DBA7-4B00-B71E-540A818A4E17}" destId="{28DD01C4-918A-4ACF-BFCA-457631FAC936}" srcOrd="3" destOrd="0" presId="urn:microsoft.com/office/officeart/2005/8/layout/vList2"/>
    <dgm:cxn modelId="{3B7C696F-47E8-43D5-B122-F87CF194AF90}" type="presParOf" srcId="{B3A2ED85-DBA7-4B00-B71E-540A818A4E17}" destId="{59D2D62D-F900-476C-B28B-2258E177754A}" srcOrd="4" destOrd="0" presId="urn:microsoft.com/office/officeart/2005/8/layout/vList2"/>
    <dgm:cxn modelId="{7B464D56-9D21-4FC8-951F-ED950C3797E4}" type="presParOf" srcId="{B3A2ED85-DBA7-4B00-B71E-540A818A4E17}" destId="{4322C1DE-33E5-4CCE-B54C-C4C426ED1B2E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2_3" csCatId="accent2" phldr="1"/>
      <dgm:spPr/>
    </dgm:pt>
    <dgm:pt modelId="{7726E81D-AC0D-4954-A30D-36E70B534C91}">
      <dgm:prSet phldrT="[ข้อความ]" custT="1"/>
      <dgm:spPr>
        <a:solidFill>
          <a:srgbClr val="88ECFA"/>
        </a:solidFill>
      </dgm:spPr>
      <dgm:t>
        <a:bodyPr/>
        <a:lstStyle/>
        <a:p>
          <a:pPr algn="l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กรอกรายละเอียด แบบคำขอตรวจสอบข้อมูลเครดิตนิติบุคคล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>
        <a:solidFill>
          <a:srgbClr val="BAE18F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rgbClr val="88ECFA"/>
        </a:solidFill>
      </dgm:spPr>
      <dgm:t>
        <a:bodyPr/>
        <a:lstStyle/>
        <a:p>
          <a:pPr algn="l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ชำระค่าบริการตรวจสอบ เป็นแคชเชียร์เช็ค สั่งจ่ายบริษัท ข้อมูล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เครดิตแห่งชาติจำกัด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>
        <a:solidFill>
          <a:srgbClr val="92D050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rgbClr val="88ECFA"/>
        </a:solidFill>
      </dgm:spPr>
      <dgm:t>
        <a:bodyPr/>
        <a:lstStyle/>
        <a:p>
          <a:pPr algn="l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จัดส่งเอกสารหลักฐานตามข้อ 1-2 ทางไปรษณีย์ลงทะเบียน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>
        <a:solidFill>
          <a:srgbClr val="66FF66"/>
        </a:solidFill>
      </dgm:spPr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rgbClr val="88ECFA"/>
        </a:solidFill>
        <a:ln>
          <a:solidFill>
            <a:srgbClr val="92D050"/>
          </a:solidFill>
        </a:ln>
      </dgm:spPr>
      <dgm:t>
        <a:bodyPr/>
        <a:lstStyle/>
        <a:p>
          <a:pPr algn="l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4. บริษัทจะส่งรายงานข้อมูลเครดิตให้กรรมการผู้จัดการ ตามที่อยู่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ที่ระบุไว้ในหนังสือรับรองนิติบุคคล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250797" custLinFactNeighborX="-3063" custLinFactNeighborY="-107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th-TH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749FB6E4-5F9F-4B56-A567-796F2105AEBB}" type="pres">
      <dgm:prSet presAssocID="{C6A3B250-565D-4F32-ADB7-EB08D55BBCD9}" presName="node" presStyleLbl="node1" presStyleIdx="1" presStyleCnt="4" custScaleX="250928" custScaleY="141326" custLinFactNeighborX="-3229" custLinFactNeighborY="-269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th-TH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4C5AC9CC-AAD8-4288-A902-EC2D2B584548}" type="pres">
      <dgm:prSet presAssocID="{6C4FB540-F607-4E25-8BEE-26ECD283CD84}" presName="node" presStyleLbl="node1" presStyleIdx="2" presStyleCnt="4" custScaleX="250464" custLinFactNeighborX="-3229" custLinFactNeighborY="-269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th-TH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th-TH"/>
        </a:p>
      </dgm:t>
    </dgm:pt>
    <dgm:pt modelId="{165342F9-FAD3-415E-B104-7F093114C0B7}" type="pres">
      <dgm:prSet presAssocID="{F2146E6C-7C28-477A-86E9-903FE6088DD3}" presName="node" presStyleLbl="node1" presStyleIdx="3" presStyleCnt="4" custScaleX="255102" custScaleY="121948" custLinFactNeighborX="-910" custLinFactNeighborY="-269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437B8C84-4775-4215-B2E7-EA370FDF1395}" type="presOf" srcId="{7726E81D-AC0D-4954-A30D-36E70B534C91}" destId="{044D02EF-44DA-4DD5-ACA3-BB09B8E6B854}" srcOrd="0" destOrd="0" presId="urn:microsoft.com/office/officeart/2005/8/layout/process2"/>
    <dgm:cxn modelId="{5C66E7CF-ECED-4574-BD55-22A215F5DA27}" type="presOf" srcId="{ACF5783B-BC33-4654-9D9E-350DD8702B23}" destId="{9A29203A-26CE-44D1-8E05-DF392C77DADC}" srcOrd="0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7AD1CECA-28FF-45F5-BB30-5807124EBF81}" type="presOf" srcId="{35A57094-E695-40D5-8D33-0D2904D2B10E}" destId="{2C0B7A98-450F-4816-A563-4FEC9AF8A3D0}" srcOrd="0" destOrd="0" presId="urn:microsoft.com/office/officeart/2005/8/layout/process2"/>
    <dgm:cxn modelId="{83E54EEA-3E49-4B51-A341-95BB1FF07196}" type="presOf" srcId="{35A57094-E695-40D5-8D33-0D2904D2B10E}" destId="{83BE4DCC-B008-4846-86DB-6A865DDA9657}" srcOrd="1" destOrd="0" presId="urn:microsoft.com/office/officeart/2005/8/layout/process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BA09B705-F487-416A-B081-49711AF6D564}" type="presOf" srcId="{C6A3B250-565D-4F32-ADB7-EB08D55BBCD9}" destId="{749FB6E4-5F9F-4B56-A567-796F2105AEBB}" srcOrd="0" destOrd="0" presId="urn:microsoft.com/office/officeart/2005/8/layout/process2"/>
    <dgm:cxn modelId="{604FC207-4ED9-4A71-BA06-0EC3078A17F0}" type="presOf" srcId="{D6584B7A-025E-4A14-9D3B-0F6DB8BEB14D}" destId="{5BAAD0B0-C4EA-496B-AD72-12F55B51920F}" srcOrd="0" destOrd="0" presId="urn:microsoft.com/office/officeart/2005/8/layout/process2"/>
    <dgm:cxn modelId="{7E1568AC-45E2-4ABA-BA82-70D9DCBA192A}" type="presOf" srcId="{4990C4EA-C794-4550-8A8C-188569D59236}" destId="{8F555DBC-68B1-4286-9E07-2EFEC264ADB7}" srcOrd="0" destOrd="0" presId="urn:microsoft.com/office/officeart/2005/8/layout/process2"/>
    <dgm:cxn modelId="{BF24C435-AE95-4B1D-A393-044117FBF4A3}" type="presOf" srcId="{6C4FB540-F607-4E25-8BEE-26ECD283CD84}" destId="{4C5AC9CC-AAD8-4288-A902-EC2D2B584548}" srcOrd="0" destOrd="0" presId="urn:microsoft.com/office/officeart/2005/8/layout/process2"/>
    <dgm:cxn modelId="{F5BC894C-786C-4BE5-8419-FCF780032FC7}" type="presOf" srcId="{D6584B7A-025E-4A14-9D3B-0F6DB8BEB14D}" destId="{695188FE-1418-4717-8B40-B9CF111EE6B9}" srcOrd="1" destOrd="0" presId="urn:microsoft.com/office/officeart/2005/8/layout/process2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4E81FEFD-8555-4221-8BAD-4E57BC54F898}" type="presOf" srcId="{4990C4EA-C794-4550-8A8C-188569D59236}" destId="{D88735CC-AAA0-46BE-B41A-BA5B7A38B4E7}" srcOrd="1" destOrd="0" presId="urn:microsoft.com/office/officeart/2005/8/layout/process2"/>
    <dgm:cxn modelId="{C78B6FBE-EC22-4485-B8A2-948DEA9C43C4}" type="presOf" srcId="{F2146E6C-7C28-477A-86E9-903FE6088DD3}" destId="{165342F9-FAD3-415E-B104-7F093114C0B7}" srcOrd="0" destOrd="0" presId="urn:microsoft.com/office/officeart/2005/8/layout/process2"/>
    <dgm:cxn modelId="{CC35AC5D-3E40-458F-9000-62020977B5C3}" type="presParOf" srcId="{9A29203A-26CE-44D1-8E05-DF392C77DADC}" destId="{044D02EF-44DA-4DD5-ACA3-BB09B8E6B854}" srcOrd="0" destOrd="0" presId="urn:microsoft.com/office/officeart/2005/8/layout/process2"/>
    <dgm:cxn modelId="{C75F5424-82DB-41ED-8930-18E1A942A478}" type="presParOf" srcId="{9A29203A-26CE-44D1-8E05-DF392C77DADC}" destId="{5BAAD0B0-C4EA-496B-AD72-12F55B51920F}" srcOrd="1" destOrd="0" presId="urn:microsoft.com/office/officeart/2005/8/layout/process2"/>
    <dgm:cxn modelId="{22882A2A-2C59-4F80-9CAA-05C672CEEC1B}" type="presParOf" srcId="{5BAAD0B0-C4EA-496B-AD72-12F55B51920F}" destId="{695188FE-1418-4717-8B40-B9CF111EE6B9}" srcOrd="0" destOrd="0" presId="urn:microsoft.com/office/officeart/2005/8/layout/process2"/>
    <dgm:cxn modelId="{AAC31011-F784-4ABA-A18B-C3CE57E8E31B}" type="presParOf" srcId="{9A29203A-26CE-44D1-8E05-DF392C77DADC}" destId="{749FB6E4-5F9F-4B56-A567-796F2105AEBB}" srcOrd="2" destOrd="0" presId="urn:microsoft.com/office/officeart/2005/8/layout/process2"/>
    <dgm:cxn modelId="{5907F4A2-85C5-41E2-B0F3-48C7B6F8A39D}" type="presParOf" srcId="{9A29203A-26CE-44D1-8E05-DF392C77DADC}" destId="{2C0B7A98-450F-4816-A563-4FEC9AF8A3D0}" srcOrd="3" destOrd="0" presId="urn:microsoft.com/office/officeart/2005/8/layout/process2"/>
    <dgm:cxn modelId="{D55BCB22-661B-4911-BF9B-E10270BE4120}" type="presParOf" srcId="{2C0B7A98-450F-4816-A563-4FEC9AF8A3D0}" destId="{83BE4DCC-B008-4846-86DB-6A865DDA9657}" srcOrd="0" destOrd="0" presId="urn:microsoft.com/office/officeart/2005/8/layout/process2"/>
    <dgm:cxn modelId="{00A336BF-F61E-4FA3-B681-3ABAB546E985}" type="presParOf" srcId="{9A29203A-26CE-44D1-8E05-DF392C77DADC}" destId="{4C5AC9CC-AAD8-4288-A902-EC2D2B584548}" srcOrd="4" destOrd="0" presId="urn:microsoft.com/office/officeart/2005/8/layout/process2"/>
    <dgm:cxn modelId="{C1E9418D-9229-429D-BC02-6AB9A6129A54}" type="presParOf" srcId="{9A29203A-26CE-44D1-8E05-DF392C77DADC}" destId="{8F555DBC-68B1-4286-9E07-2EFEC264ADB7}" srcOrd="5" destOrd="0" presId="urn:microsoft.com/office/officeart/2005/8/layout/process2"/>
    <dgm:cxn modelId="{70877346-D937-42B4-83C5-8498BF57DACC}" type="presParOf" srcId="{8F555DBC-68B1-4286-9E07-2EFEC264ADB7}" destId="{D88735CC-AAA0-46BE-B41A-BA5B7A38B4E7}" srcOrd="0" destOrd="0" presId="urn:microsoft.com/office/officeart/2005/8/layout/process2"/>
    <dgm:cxn modelId="{C8B89CE7-B99B-4E41-A945-ACE2F4AA1929}" type="presParOf" srcId="{9A29203A-26CE-44D1-8E05-DF392C77DADC}" destId="{165342F9-FAD3-415E-B104-7F093114C0B7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ACF5783B-BC33-4654-9D9E-350DD8702B23}" type="doc">
      <dgm:prSet loTypeId="urn:microsoft.com/office/officeart/2005/8/layout/process2" loCatId="process" qsTypeId="urn:microsoft.com/office/officeart/2005/8/quickstyle/3d1" qsCatId="3D" csTypeId="urn:microsoft.com/office/officeart/2005/8/colors/accent3_2" csCatId="accent3" phldr="1"/>
      <dgm:spPr/>
    </dgm:pt>
    <dgm:pt modelId="{7726E81D-AC0D-4954-A30D-36E70B534C91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กรอกรายละเอียด แบบคำขอตรวจสอบข้อมูลเครดิตที่ธนาคาร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58C2148D-9E14-4C24-BC67-3ECF5C8D7EBD}" type="parTrans" cxnId="{6F65DF11-C57D-4888-BA8B-202D5DD438B7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D6584B7A-025E-4A14-9D3B-0F6DB8BEB14D}" type="sibTrans" cxnId="{6F65DF11-C57D-4888-BA8B-202D5DD438B7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C6A3B250-565D-4F32-ADB7-EB08D55BBCD9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- กรณีบุคคลสัญชาติไทย - บัตรประจำตัวประชาชน/บัตรอื่นที่หน่วย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ราชการออกให้ที่แสดงเลขที่บัตรประจำตัวประชาชน (ตัวจริง) </a:t>
          </a:r>
        </a:p>
      </dgm:t>
    </dgm:pt>
    <dgm:pt modelId="{5DAA5C5B-EA33-495F-9F74-BB4D5ACEB5C2}" type="parTrans" cxnId="{367CB158-D7BA-4EFB-BD87-3F816195002D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35A57094-E695-40D5-8D33-0D2904D2B10E}" type="sibTrans" cxnId="{367CB158-D7BA-4EFB-BD87-3F816195002D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6C4FB540-F607-4E25-8BEE-26ECD283CD84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ยืนเอกสาร และชำระค่าธรรมเนียมการตรวจสอบ 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06DA8F45-0572-4140-81F0-1A22CD25A45C}" type="parTrans" cxnId="{E6D6203B-092F-480F-A548-66E6ED756581}">
      <dgm:prSet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4990C4EA-C794-4550-8A8C-188569D59236}" type="sibTrans" cxnId="{E6D6203B-092F-480F-A548-66E6ED756581}">
      <dgm:prSet custT="1"/>
      <dgm:spPr/>
      <dgm:t>
        <a:bodyPr/>
        <a:lstStyle/>
        <a:p>
          <a:pPr algn="l"/>
          <a:endParaRPr lang="en-US" sz="2400" b="1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gm:t>
    </dgm:pt>
    <dgm:pt modelId="{F2146E6C-7C28-477A-86E9-903FE6088DD3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บริษัทข้อมูลเครดิตแห่งชาติ จะจัดส่งรายงานให้ภายใน 1 สัปดาห์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นับจากวันที่ยื่นคำขอที่ธนาคาร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CF91E923-7C2D-491F-B666-1263F1A5B98B}" type="par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44E9A65D-E96B-440F-9241-99DEA68BB775}" type="sibTrans" cxnId="{53862FF3-776D-4A89-9C16-C5479B162D1B}">
      <dgm:prSet/>
      <dgm:spPr/>
      <dgm:t>
        <a:bodyPr/>
        <a:lstStyle/>
        <a:p>
          <a:pPr algn="l"/>
          <a:endParaRPr lang="en-US" sz="2400">
            <a:solidFill>
              <a:schemeClr val="tx1"/>
            </a:solidFill>
          </a:endParaRPr>
        </a:p>
      </dgm:t>
    </dgm:pt>
    <dgm:pt modelId="{9A29203A-26CE-44D1-8E05-DF392C77DADC}" type="pres">
      <dgm:prSet presAssocID="{ACF5783B-BC33-4654-9D9E-350DD8702B23}" presName="linearFlow" presStyleCnt="0">
        <dgm:presLayoutVars>
          <dgm:resizeHandles val="exact"/>
        </dgm:presLayoutVars>
      </dgm:prSet>
      <dgm:spPr/>
    </dgm:pt>
    <dgm:pt modelId="{044D02EF-44DA-4DD5-ACA3-BB09B8E6B854}" type="pres">
      <dgm:prSet presAssocID="{7726E81D-AC0D-4954-A30D-36E70B534C91}" presName="node" presStyleLbl="node1" presStyleIdx="0" presStyleCnt="4" custScaleX="305468" custScaleY="14556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5BAAD0B0-C4EA-496B-AD72-12F55B51920F}" type="pres">
      <dgm:prSet presAssocID="{D6584B7A-025E-4A14-9D3B-0F6DB8BEB14D}" presName="sibTrans" presStyleLbl="sibTrans2D1" presStyleIdx="0" presStyleCnt="3"/>
      <dgm:spPr/>
      <dgm:t>
        <a:bodyPr/>
        <a:lstStyle/>
        <a:p>
          <a:endParaRPr lang="th-TH"/>
        </a:p>
      </dgm:t>
    </dgm:pt>
    <dgm:pt modelId="{695188FE-1418-4717-8B40-B9CF111EE6B9}" type="pres">
      <dgm:prSet presAssocID="{D6584B7A-025E-4A14-9D3B-0F6DB8BEB14D}" presName="connectorText" presStyleLbl="sibTrans2D1" presStyleIdx="0" presStyleCnt="3"/>
      <dgm:spPr/>
      <dgm:t>
        <a:bodyPr/>
        <a:lstStyle/>
        <a:p>
          <a:endParaRPr lang="th-TH"/>
        </a:p>
      </dgm:t>
    </dgm:pt>
    <dgm:pt modelId="{749FB6E4-5F9F-4B56-A567-796F2105AEBB}" type="pres">
      <dgm:prSet presAssocID="{C6A3B250-565D-4F32-ADB7-EB08D55BBCD9}" presName="node" presStyleLbl="node1" presStyleIdx="1" presStyleCnt="4" custScaleX="305204" custScaleY="157585" custLinFactNeighborX="-132" custLinFactNeighborY="1565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C0B7A98-450F-4816-A563-4FEC9AF8A3D0}" type="pres">
      <dgm:prSet presAssocID="{35A57094-E695-40D5-8D33-0D2904D2B10E}" presName="sibTrans" presStyleLbl="sibTrans2D1" presStyleIdx="1" presStyleCnt="3"/>
      <dgm:spPr/>
      <dgm:t>
        <a:bodyPr/>
        <a:lstStyle/>
        <a:p>
          <a:endParaRPr lang="th-TH"/>
        </a:p>
      </dgm:t>
    </dgm:pt>
    <dgm:pt modelId="{83BE4DCC-B008-4846-86DB-6A865DDA9657}" type="pres">
      <dgm:prSet presAssocID="{35A57094-E695-40D5-8D33-0D2904D2B10E}" presName="connectorText" presStyleLbl="sibTrans2D1" presStyleIdx="1" presStyleCnt="3"/>
      <dgm:spPr/>
      <dgm:t>
        <a:bodyPr/>
        <a:lstStyle/>
        <a:p>
          <a:endParaRPr lang="th-TH"/>
        </a:p>
      </dgm:t>
    </dgm:pt>
    <dgm:pt modelId="{4C5AC9CC-AAD8-4288-A902-EC2D2B584548}" type="pres">
      <dgm:prSet presAssocID="{6C4FB540-F607-4E25-8BEE-26ECD283CD84}" presName="node" presStyleLbl="node1" presStyleIdx="2" presStyleCnt="4" custScaleX="30546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8F555DBC-68B1-4286-9E07-2EFEC264ADB7}" type="pres">
      <dgm:prSet presAssocID="{4990C4EA-C794-4550-8A8C-188569D59236}" presName="sibTrans" presStyleLbl="sibTrans2D1" presStyleIdx="2" presStyleCnt="3"/>
      <dgm:spPr/>
      <dgm:t>
        <a:bodyPr/>
        <a:lstStyle/>
        <a:p>
          <a:endParaRPr lang="th-TH"/>
        </a:p>
      </dgm:t>
    </dgm:pt>
    <dgm:pt modelId="{D88735CC-AAA0-46BE-B41A-BA5B7A38B4E7}" type="pres">
      <dgm:prSet presAssocID="{4990C4EA-C794-4550-8A8C-188569D59236}" presName="connectorText" presStyleLbl="sibTrans2D1" presStyleIdx="2" presStyleCnt="3"/>
      <dgm:spPr/>
      <dgm:t>
        <a:bodyPr/>
        <a:lstStyle/>
        <a:p>
          <a:endParaRPr lang="th-TH"/>
        </a:p>
      </dgm:t>
    </dgm:pt>
    <dgm:pt modelId="{165342F9-FAD3-415E-B104-7F093114C0B7}" type="pres">
      <dgm:prSet presAssocID="{F2146E6C-7C28-477A-86E9-903FE6088DD3}" presName="node" presStyleLbl="node1" presStyleIdx="3" presStyleCnt="4" custScaleX="305772" custScaleY="175742" custLinFactNeighborX="15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30141787-1163-45DB-8340-DDD32B3DD0AB}" type="presOf" srcId="{D6584B7A-025E-4A14-9D3B-0F6DB8BEB14D}" destId="{695188FE-1418-4717-8B40-B9CF111EE6B9}" srcOrd="1" destOrd="0" presId="urn:microsoft.com/office/officeart/2005/8/layout/process2"/>
    <dgm:cxn modelId="{E6D6203B-092F-480F-A548-66E6ED756581}" srcId="{ACF5783B-BC33-4654-9D9E-350DD8702B23}" destId="{6C4FB540-F607-4E25-8BEE-26ECD283CD84}" srcOrd="2" destOrd="0" parTransId="{06DA8F45-0572-4140-81F0-1A22CD25A45C}" sibTransId="{4990C4EA-C794-4550-8A8C-188569D59236}"/>
    <dgm:cxn modelId="{416600F7-A187-4B20-91B3-E1C2CCF79344}" type="presOf" srcId="{D6584B7A-025E-4A14-9D3B-0F6DB8BEB14D}" destId="{5BAAD0B0-C4EA-496B-AD72-12F55B51920F}" srcOrd="0" destOrd="0" presId="urn:microsoft.com/office/officeart/2005/8/layout/process2"/>
    <dgm:cxn modelId="{367CB158-D7BA-4EFB-BD87-3F816195002D}" srcId="{ACF5783B-BC33-4654-9D9E-350DD8702B23}" destId="{C6A3B250-565D-4F32-ADB7-EB08D55BBCD9}" srcOrd="1" destOrd="0" parTransId="{5DAA5C5B-EA33-495F-9F74-BB4D5ACEB5C2}" sibTransId="{35A57094-E695-40D5-8D33-0D2904D2B10E}"/>
    <dgm:cxn modelId="{86E3D32A-BC5B-4044-B636-372CC18BDA54}" type="presOf" srcId="{6C4FB540-F607-4E25-8BEE-26ECD283CD84}" destId="{4C5AC9CC-AAD8-4288-A902-EC2D2B584548}" srcOrd="0" destOrd="0" presId="urn:microsoft.com/office/officeart/2005/8/layout/process2"/>
    <dgm:cxn modelId="{53862FF3-776D-4A89-9C16-C5479B162D1B}" srcId="{ACF5783B-BC33-4654-9D9E-350DD8702B23}" destId="{F2146E6C-7C28-477A-86E9-903FE6088DD3}" srcOrd="3" destOrd="0" parTransId="{CF91E923-7C2D-491F-B666-1263F1A5B98B}" sibTransId="{44E9A65D-E96B-440F-9241-99DEA68BB775}"/>
    <dgm:cxn modelId="{FA10C9A6-CA79-4BF7-B42A-A9A84704273F}" type="presOf" srcId="{C6A3B250-565D-4F32-ADB7-EB08D55BBCD9}" destId="{749FB6E4-5F9F-4B56-A567-796F2105AEBB}" srcOrd="0" destOrd="0" presId="urn:microsoft.com/office/officeart/2005/8/layout/process2"/>
    <dgm:cxn modelId="{15762660-4E67-4BC1-B0A9-8046B2209A80}" type="presOf" srcId="{35A57094-E695-40D5-8D33-0D2904D2B10E}" destId="{83BE4DCC-B008-4846-86DB-6A865DDA9657}" srcOrd="1" destOrd="0" presId="urn:microsoft.com/office/officeart/2005/8/layout/process2"/>
    <dgm:cxn modelId="{D7DAD93C-C629-4F39-B6B2-19078E4094B5}" type="presOf" srcId="{F2146E6C-7C28-477A-86E9-903FE6088DD3}" destId="{165342F9-FAD3-415E-B104-7F093114C0B7}" srcOrd="0" destOrd="0" presId="urn:microsoft.com/office/officeart/2005/8/layout/process2"/>
    <dgm:cxn modelId="{BAE2B49E-7932-404F-B6D6-B1183E7BAD32}" type="presOf" srcId="{35A57094-E695-40D5-8D33-0D2904D2B10E}" destId="{2C0B7A98-450F-4816-A563-4FEC9AF8A3D0}" srcOrd="0" destOrd="0" presId="urn:microsoft.com/office/officeart/2005/8/layout/process2"/>
    <dgm:cxn modelId="{4E82BF57-D1E2-4A69-A094-2128F6381412}" type="presOf" srcId="{4990C4EA-C794-4550-8A8C-188569D59236}" destId="{D88735CC-AAA0-46BE-B41A-BA5B7A38B4E7}" srcOrd="1" destOrd="0" presId="urn:microsoft.com/office/officeart/2005/8/layout/process2"/>
    <dgm:cxn modelId="{14D99A12-E710-4BEA-8EE0-EAE9A4713ECC}" type="presOf" srcId="{ACF5783B-BC33-4654-9D9E-350DD8702B23}" destId="{9A29203A-26CE-44D1-8E05-DF392C77DADC}" srcOrd="0" destOrd="0" presId="urn:microsoft.com/office/officeart/2005/8/layout/process2"/>
    <dgm:cxn modelId="{401F358C-E482-4E21-A458-17893CC3F1D5}" type="presOf" srcId="{4990C4EA-C794-4550-8A8C-188569D59236}" destId="{8F555DBC-68B1-4286-9E07-2EFEC264ADB7}" srcOrd="0" destOrd="0" presId="urn:microsoft.com/office/officeart/2005/8/layout/process2"/>
    <dgm:cxn modelId="{6F65DF11-C57D-4888-BA8B-202D5DD438B7}" srcId="{ACF5783B-BC33-4654-9D9E-350DD8702B23}" destId="{7726E81D-AC0D-4954-A30D-36E70B534C91}" srcOrd="0" destOrd="0" parTransId="{58C2148D-9E14-4C24-BC67-3ECF5C8D7EBD}" sibTransId="{D6584B7A-025E-4A14-9D3B-0F6DB8BEB14D}"/>
    <dgm:cxn modelId="{F9EB4E27-8CA1-406B-8BA3-858961007562}" type="presOf" srcId="{7726E81D-AC0D-4954-A30D-36E70B534C91}" destId="{044D02EF-44DA-4DD5-ACA3-BB09B8E6B854}" srcOrd="0" destOrd="0" presId="urn:microsoft.com/office/officeart/2005/8/layout/process2"/>
    <dgm:cxn modelId="{276E5706-7FD0-4597-B6BE-2044E9237EA8}" type="presParOf" srcId="{9A29203A-26CE-44D1-8E05-DF392C77DADC}" destId="{044D02EF-44DA-4DD5-ACA3-BB09B8E6B854}" srcOrd="0" destOrd="0" presId="urn:microsoft.com/office/officeart/2005/8/layout/process2"/>
    <dgm:cxn modelId="{ABE2A2BE-0F96-437B-9728-50FBCA24B87E}" type="presParOf" srcId="{9A29203A-26CE-44D1-8E05-DF392C77DADC}" destId="{5BAAD0B0-C4EA-496B-AD72-12F55B51920F}" srcOrd="1" destOrd="0" presId="urn:microsoft.com/office/officeart/2005/8/layout/process2"/>
    <dgm:cxn modelId="{AF7E459C-99BF-4854-BB87-ED2E25755501}" type="presParOf" srcId="{5BAAD0B0-C4EA-496B-AD72-12F55B51920F}" destId="{695188FE-1418-4717-8B40-B9CF111EE6B9}" srcOrd="0" destOrd="0" presId="urn:microsoft.com/office/officeart/2005/8/layout/process2"/>
    <dgm:cxn modelId="{C0BD0197-AFB7-497A-B5C2-39E339C04437}" type="presParOf" srcId="{9A29203A-26CE-44D1-8E05-DF392C77DADC}" destId="{749FB6E4-5F9F-4B56-A567-796F2105AEBB}" srcOrd="2" destOrd="0" presId="urn:microsoft.com/office/officeart/2005/8/layout/process2"/>
    <dgm:cxn modelId="{88C7DCE6-C495-445E-80B3-51FC33367D16}" type="presParOf" srcId="{9A29203A-26CE-44D1-8E05-DF392C77DADC}" destId="{2C0B7A98-450F-4816-A563-4FEC9AF8A3D0}" srcOrd="3" destOrd="0" presId="urn:microsoft.com/office/officeart/2005/8/layout/process2"/>
    <dgm:cxn modelId="{3C136B7C-2BC8-4E5C-94BD-AAD9ECA45600}" type="presParOf" srcId="{2C0B7A98-450F-4816-A563-4FEC9AF8A3D0}" destId="{83BE4DCC-B008-4846-86DB-6A865DDA9657}" srcOrd="0" destOrd="0" presId="urn:microsoft.com/office/officeart/2005/8/layout/process2"/>
    <dgm:cxn modelId="{3E83D042-6B63-473B-AB8A-7E4FD1BEAEA5}" type="presParOf" srcId="{9A29203A-26CE-44D1-8E05-DF392C77DADC}" destId="{4C5AC9CC-AAD8-4288-A902-EC2D2B584548}" srcOrd="4" destOrd="0" presId="urn:microsoft.com/office/officeart/2005/8/layout/process2"/>
    <dgm:cxn modelId="{EDC50684-63C2-43DD-BCA1-7407A4356863}" type="presParOf" srcId="{9A29203A-26CE-44D1-8E05-DF392C77DADC}" destId="{8F555DBC-68B1-4286-9E07-2EFEC264ADB7}" srcOrd="5" destOrd="0" presId="urn:microsoft.com/office/officeart/2005/8/layout/process2"/>
    <dgm:cxn modelId="{3D642494-3140-45E2-9A3D-99775CAD0E9D}" type="presParOf" srcId="{8F555DBC-68B1-4286-9E07-2EFEC264ADB7}" destId="{D88735CC-AAA0-46BE-B41A-BA5B7A38B4E7}" srcOrd="0" destOrd="0" presId="urn:microsoft.com/office/officeart/2005/8/layout/process2"/>
    <dgm:cxn modelId="{DCBF0C37-A7E2-4960-AA0C-C9F4AF104ACA}" type="presParOf" srcId="{9A29203A-26CE-44D1-8E05-DF392C77DADC}" destId="{165342F9-FAD3-415E-B104-7F093114C0B7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default#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การติดอากรแสตมป์สัญญากู้ยืมเงิน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pPr algn="thaiDist"/>
          <a:r>
            <a:rPr lang="th-TH" sz="28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ผู้ให้กู้</a:t>
          </a: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เป็นผู้ติดอากรแสตมป์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ลงบนสัญญากู้ยืมเงิน </a:t>
          </a:r>
          <a:r>
            <a:rPr lang="th-TH" sz="28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ผู้กู้</a:t>
          </a: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ขีดฆ่าแสตมป์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และลงวันที่กำกับ โดยติดเฉพาะต้นฉบับ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ABDAB4-D9D7-4DC2-8C22-9978B4CFEEC8}">
      <dgm:prSet phldrT="[ข้อความ]" custT="1"/>
      <dgm:spPr>
        <a:solidFill>
          <a:srgbClr val="F9D887"/>
        </a:solidFill>
      </dgm:spPr>
      <dgm:t>
        <a:bodyPr/>
        <a:lstStyle/>
        <a:p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การติดอากรแสตมป์สัญญา</a:t>
          </a:r>
        </a:p>
        <a:p>
          <a:r>
            <a: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ค้ำประกัน</a:t>
          </a:r>
          <a:endParaRPr lang="en-US" sz="32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3A07456-D682-4860-996F-8104CB3A8338}" type="par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D0516516-3B54-4C49-8B74-6A8D4E675AEA}" type="sibTrans" cxnId="{616DE1B5-B071-46AB-A279-8BB5299E0A1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54E498E0-AA2E-44FA-A19E-012B82D39DB3}">
      <dgm:prSet custT="1"/>
      <dgm:spPr>
        <a:solidFill>
          <a:srgbClr val="F9D887"/>
        </a:solidFill>
      </dgm:spPr>
      <dgm:t>
        <a:bodyPr/>
        <a:lstStyle/>
        <a:p>
          <a:pPr algn="thaiDist"/>
          <a:r>
            <a:rPr lang="th-TH" sz="28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ผู้ค้ำประกัน</a:t>
          </a: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เป็นผู้ติดอากรแสตมป์ลงบนสัญญาค้ำประกันพร้อม</a:t>
          </a:r>
          <a:b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ขีดฆ่าแสตมป์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และลงวันที่กำกับ 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โดยติดเฉพาะต้นฉบับ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9E163188-8AA6-4D66-96BD-F3C2FE2A895E}" type="par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7514BD60-3906-477E-B967-8711BF62F151}" type="sibTrans" cxnId="{4904A8F3-F13B-424F-8CDC-CE0977F2A9C6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605552C9-8535-4EB0-B0D9-A07EF8063EBA}" type="pres">
      <dgm:prSet presAssocID="{63F598A7-F834-4E80-9C35-AAB9C4ED506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810ABB5A-D5D6-4A7B-B49D-06F929D6F2D2}" type="pres">
      <dgm:prSet presAssocID="{00FEC282-D859-4669-A13C-58C4D63A6DC8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0174BB28-8AAE-4677-8A15-D5A02151BC12}" type="pres">
      <dgm:prSet presAssocID="{2D1DC1F4-FAD9-4A8E-A82D-6FAA2E64675A}" presName="sibTrans" presStyleCnt="0"/>
      <dgm:spPr/>
    </dgm:pt>
    <dgm:pt modelId="{808FD6AE-FE39-49AA-B851-FD4A662DCDE5}" type="pres">
      <dgm:prSet presAssocID="{BDC9746B-4DF9-4B2C-A88D-BFDF685F4372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42DC8B07-8D3B-46A6-9108-11AA6A367B8A}" type="pres">
      <dgm:prSet presAssocID="{4E6B6540-9EA9-4A22-B0FF-91E78A6F8045}" presName="sibTrans" presStyleCnt="0"/>
      <dgm:spPr/>
    </dgm:pt>
    <dgm:pt modelId="{9E6F0BC4-D668-47CA-87D3-2A53067F9947}" type="pres">
      <dgm:prSet presAssocID="{2DABDAB4-D9D7-4DC2-8C22-9978B4CFEEC8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DA4719EE-8991-455C-9375-6819677B8C95}" type="pres">
      <dgm:prSet presAssocID="{D0516516-3B54-4C49-8B74-6A8D4E675AEA}" presName="sibTrans" presStyleCnt="0"/>
      <dgm:spPr/>
    </dgm:pt>
    <dgm:pt modelId="{9067BCDD-473E-43A2-BAD9-B534299626FD}" type="pres">
      <dgm:prSet presAssocID="{54E498E0-AA2E-44FA-A19E-012B82D39DB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4764BD4D-4370-4EC3-A604-AC21EEC3A4DB}" type="presOf" srcId="{63F598A7-F834-4E80-9C35-AAB9C4ED5061}" destId="{605552C9-8535-4EB0-B0D9-A07EF8063EBA}" srcOrd="0" destOrd="0" presId="urn:microsoft.com/office/officeart/2005/8/layout/default#2"/>
    <dgm:cxn modelId="{757C2AE5-8523-4F59-9A5E-F69DB1F97902}" type="presOf" srcId="{54E498E0-AA2E-44FA-A19E-012B82D39DB3}" destId="{9067BCDD-473E-43A2-BAD9-B534299626FD}" srcOrd="0" destOrd="0" presId="urn:microsoft.com/office/officeart/2005/8/layout/default#2"/>
    <dgm:cxn modelId="{D2410ACB-257F-48D7-9F03-40DE4DBBCC01}" type="presOf" srcId="{2DABDAB4-D9D7-4DC2-8C22-9978B4CFEEC8}" destId="{9E6F0BC4-D668-47CA-87D3-2A53067F9947}" srcOrd="0" destOrd="0" presId="urn:microsoft.com/office/officeart/2005/8/layout/default#2"/>
    <dgm:cxn modelId="{39EBE8D1-A602-40D3-AD15-48CDCC29B17A}" type="presOf" srcId="{00FEC282-D859-4669-A13C-58C4D63A6DC8}" destId="{810ABB5A-D5D6-4A7B-B49D-06F929D6F2D2}" srcOrd="0" destOrd="0" presId="urn:microsoft.com/office/officeart/2005/8/layout/default#2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4904A8F3-F13B-424F-8CDC-CE0977F2A9C6}" srcId="{63F598A7-F834-4E80-9C35-AAB9C4ED5061}" destId="{54E498E0-AA2E-44FA-A19E-012B82D39DB3}" srcOrd="3" destOrd="0" parTransId="{9E163188-8AA6-4D66-96BD-F3C2FE2A895E}" sibTransId="{7514BD60-3906-477E-B967-8711BF62F151}"/>
    <dgm:cxn modelId="{22369652-C12D-42FB-AAB4-38439292876A}" srcId="{63F598A7-F834-4E80-9C35-AAB9C4ED5061}" destId="{BDC9746B-4DF9-4B2C-A88D-BFDF685F4372}" srcOrd="1" destOrd="0" parTransId="{74B9F32B-7F07-4BB7-848A-E40B5AAFA5F3}" sibTransId="{4E6B6540-9EA9-4A22-B0FF-91E78A6F8045}"/>
    <dgm:cxn modelId="{39A0B148-D3D6-4603-B56F-88D14726C735}" type="presOf" srcId="{BDC9746B-4DF9-4B2C-A88D-BFDF685F4372}" destId="{808FD6AE-FE39-49AA-B851-FD4A662DCDE5}" srcOrd="0" destOrd="0" presId="urn:microsoft.com/office/officeart/2005/8/layout/default#2"/>
    <dgm:cxn modelId="{616DE1B5-B071-46AB-A279-8BB5299E0A1E}" srcId="{63F598A7-F834-4E80-9C35-AAB9C4ED5061}" destId="{2DABDAB4-D9D7-4DC2-8C22-9978B4CFEEC8}" srcOrd="2" destOrd="0" parTransId="{13A07456-D682-4860-996F-8104CB3A8338}" sibTransId="{D0516516-3B54-4C49-8B74-6A8D4E675AEA}"/>
    <dgm:cxn modelId="{80EA15DF-8004-4B85-A71E-A6A1E5719066}" type="presParOf" srcId="{605552C9-8535-4EB0-B0D9-A07EF8063EBA}" destId="{810ABB5A-D5D6-4A7B-B49D-06F929D6F2D2}" srcOrd="0" destOrd="0" presId="urn:microsoft.com/office/officeart/2005/8/layout/default#2"/>
    <dgm:cxn modelId="{40CCE1AF-B4CF-466C-AAC3-8CA701E817AE}" type="presParOf" srcId="{605552C9-8535-4EB0-B0D9-A07EF8063EBA}" destId="{0174BB28-8AAE-4677-8A15-D5A02151BC12}" srcOrd="1" destOrd="0" presId="urn:microsoft.com/office/officeart/2005/8/layout/default#2"/>
    <dgm:cxn modelId="{8AB39E1B-9A87-473A-B113-942ECDC0D3CC}" type="presParOf" srcId="{605552C9-8535-4EB0-B0D9-A07EF8063EBA}" destId="{808FD6AE-FE39-49AA-B851-FD4A662DCDE5}" srcOrd="2" destOrd="0" presId="urn:microsoft.com/office/officeart/2005/8/layout/default#2"/>
    <dgm:cxn modelId="{CDA91542-580F-483C-B0ED-5D5F7F926971}" type="presParOf" srcId="{605552C9-8535-4EB0-B0D9-A07EF8063EBA}" destId="{42DC8B07-8D3B-46A6-9108-11AA6A367B8A}" srcOrd="3" destOrd="0" presId="urn:microsoft.com/office/officeart/2005/8/layout/default#2"/>
    <dgm:cxn modelId="{85463B25-AFDE-4B9F-8D93-D36271EFEC2E}" type="presParOf" srcId="{605552C9-8535-4EB0-B0D9-A07EF8063EBA}" destId="{9E6F0BC4-D668-47CA-87D3-2A53067F9947}" srcOrd="4" destOrd="0" presId="urn:microsoft.com/office/officeart/2005/8/layout/default#2"/>
    <dgm:cxn modelId="{779BC3BB-4572-4D59-8183-17C2FB0B3586}" type="presParOf" srcId="{605552C9-8535-4EB0-B0D9-A07EF8063EBA}" destId="{DA4719EE-8991-455C-9375-6819677B8C95}" srcOrd="5" destOrd="0" presId="urn:microsoft.com/office/officeart/2005/8/layout/default#2"/>
    <dgm:cxn modelId="{3A32FA92-991D-453F-B864-AE5A82563193}" type="presParOf" srcId="{605552C9-8535-4EB0-B0D9-A07EF8063EBA}" destId="{9067BCDD-473E-43A2-BAD9-B534299626FD}" srcOrd="6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vList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chemeClr val="accent5">
            <a:lumMod val="75000"/>
          </a:schemeClr>
        </a:solidFill>
        <a:ln>
          <a:noFill/>
        </a:ln>
      </dgm:spPr>
      <dgm:t>
        <a:bodyPr/>
        <a:lstStyle/>
        <a:p>
          <a:r>
            <a:rPr lang="th-TH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อัตราการติดอากรแสตมป์สัญญากู้ยืมเงิน</a:t>
          </a:r>
          <a:endParaRPr lang="en-US" sz="3600" b="1" dirty="0">
            <a:solidFill>
              <a:srgbClr val="FFFF00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ทุกจำนวนเงินกู้ยืม 2,000 บาท ให้ติดอากรแสตมป์ 1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tx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F775BFA-8B62-4000-80BA-FA9A34CAFB01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เศษของ 2,000 บาท แห่งยอดที่กู้ยืม ให้ติดอากรแสตมป์ 1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EF7FC23-772D-4F47-A38E-E7197A77C9FA}" type="parTrans" cxnId="{6899AD8E-ED48-4502-9B45-2B751F86D920}">
      <dgm:prSet/>
      <dgm:spPr/>
      <dgm:t>
        <a:bodyPr/>
        <a:lstStyle/>
        <a:p>
          <a:endParaRPr lang="en-US"/>
        </a:p>
      </dgm:t>
    </dgm:pt>
    <dgm:pt modelId="{0B0BC473-CE90-4514-9F32-655537BF9B22}" type="sibTrans" cxnId="{6899AD8E-ED48-4502-9B45-2B751F86D920}">
      <dgm:prSet/>
      <dgm:spPr/>
      <dgm:t>
        <a:bodyPr/>
        <a:lstStyle/>
        <a:p>
          <a:endParaRPr lang="en-US"/>
        </a:p>
      </dgm:t>
    </dgm:pt>
    <dgm:pt modelId="{0E3916B3-B1CA-4A50-BCC6-C0A554610EE8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เมื่อคำนวณอากรแสตมป์แล้วเกิน 10,000 บาท ให้ติดอากรแสตมป์สูงสุด 10,000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B119C57A-6E1B-48FA-B641-38F14F0E6016}" type="parTrans" cxnId="{BBC7FFB0-8A00-4774-AE60-FE98D39FFCE2}">
      <dgm:prSet/>
      <dgm:spPr/>
      <dgm:t>
        <a:bodyPr/>
        <a:lstStyle/>
        <a:p>
          <a:endParaRPr lang="en-US"/>
        </a:p>
      </dgm:t>
    </dgm:pt>
    <dgm:pt modelId="{B0048A25-55F0-4F77-8931-EFF80FD5F8E8}" type="sibTrans" cxnId="{BBC7FFB0-8A00-4774-AE60-FE98D39FFCE2}">
      <dgm:prSet/>
      <dgm:spPr/>
      <dgm:t>
        <a:bodyPr/>
        <a:lstStyle/>
        <a:p>
          <a:endParaRPr lang="en-US"/>
        </a:p>
      </dgm:t>
    </dgm:pt>
    <dgm:pt modelId="{1F88573E-A4F6-485A-942F-A2E599D60E27}">
      <dgm:prSet phldrT="[ข้อความ]" custT="1"/>
      <dgm:spPr>
        <a:solidFill>
          <a:srgbClr val="F9D887"/>
        </a:solidFill>
        <a:ln>
          <a:noFill/>
        </a:ln>
      </dgm:spPr>
      <dgm:t>
        <a:bodyPr/>
        <a:lstStyle/>
        <a:p>
          <a:r>
            <a: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อัตราการติดอากรแสตมป์สัญญาค้ำประกัน</a:t>
          </a:r>
          <a:endParaRPr lang="en-US" sz="36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8875E5D9-52BB-4D52-A4BE-0B8558900A7F}" type="parTrans" cxnId="{C5FF2918-B1F2-4355-B8A5-070D74EB413E}">
      <dgm:prSet/>
      <dgm:spPr/>
      <dgm:t>
        <a:bodyPr/>
        <a:lstStyle/>
        <a:p>
          <a:endParaRPr lang="en-US"/>
        </a:p>
      </dgm:t>
    </dgm:pt>
    <dgm:pt modelId="{F3EFD3D4-2B55-4BD5-98F7-8BE063232D8B}" type="sibTrans" cxnId="{C5FF2918-B1F2-4355-B8A5-070D74EB413E}">
      <dgm:prSet/>
      <dgm:spPr/>
      <dgm:t>
        <a:bodyPr/>
        <a:lstStyle/>
        <a:p>
          <a:endParaRPr lang="en-US"/>
        </a:p>
      </dgm:t>
    </dgm:pt>
    <dgm:pt modelId="{6ECFE5FC-2E6C-4FB8-B65E-E54E8B90D7EF}">
      <dgm:prSet phldrT="[ข้อความ]" custT="1"/>
      <dgm:spPr>
        <a:solidFill>
          <a:srgbClr val="FFFFCC"/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จำนวนเงินกู้ยืมไม่เกิน 1,000 บาท ให้ติดอากรแสตมป์ 1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0D5AF5F-4A06-40C6-87DF-ED4C9352A7D0}" type="parTrans" cxnId="{4F2C0F9E-A741-4870-B371-EB053B32352E}">
      <dgm:prSet/>
      <dgm:spPr/>
      <dgm:t>
        <a:bodyPr/>
        <a:lstStyle/>
        <a:p>
          <a:endParaRPr lang="en-US"/>
        </a:p>
      </dgm:t>
    </dgm:pt>
    <dgm:pt modelId="{CE47257A-46C4-4FBC-AFEF-FD032CABE392}" type="sibTrans" cxnId="{4F2C0F9E-A741-4870-B371-EB053B32352E}">
      <dgm:prSet/>
      <dgm:spPr/>
      <dgm:t>
        <a:bodyPr/>
        <a:lstStyle/>
        <a:p>
          <a:endParaRPr lang="en-US"/>
        </a:p>
      </dgm:t>
    </dgm:pt>
    <dgm:pt modelId="{7B04BC64-62C2-4562-B3F3-455E4F675AEF}">
      <dgm:prSet custT="1"/>
      <dgm:spPr>
        <a:solidFill>
          <a:srgbClr val="FFFFCC"/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จำนวนเงินกู้ยืม 1,000 บาท แต่ไม่เกิน 10,000 บาท ให้ติดอากรแสตมป์ 5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4567566C-F434-4DC4-BDA3-806833724A7A}" type="parTrans" cxnId="{ECFDA965-0F83-4776-B498-C4B4C1AED2E6}">
      <dgm:prSet/>
      <dgm:spPr/>
      <dgm:t>
        <a:bodyPr/>
        <a:lstStyle/>
        <a:p>
          <a:endParaRPr lang="en-US"/>
        </a:p>
      </dgm:t>
    </dgm:pt>
    <dgm:pt modelId="{434BD1AC-49F8-41F9-8A33-D62599B5AE58}" type="sibTrans" cxnId="{ECFDA965-0F83-4776-B498-C4B4C1AED2E6}">
      <dgm:prSet/>
      <dgm:spPr/>
      <dgm:t>
        <a:bodyPr/>
        <a:lstStyle/>
        <a:p>
          <a:endParaRPr lang="en-US"/>
        </a:p>
      </dgm:t>
    </dgm:pt>
    <dgm:pt modelId="{80C84DD6-85B6-431B-8510-8CB265A3278A}">
      <dgm:prSet custT="1"/>
      <dgm:spPr>
        <a:solidFill>
          <a:srgbClr val="FFFFCC"/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จำนวนเงินกู้ยืมเกิน 10,000 บาทขึ้นไป ให้ติดอากรแสตมป์ 10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C314ADF-07A2-4512-9028-4DAC4549AB57}" type="parTrans" cxnId="{97516EDF-C7B2-4575-8697-C42253307411}">
      <dgm:prSet/>
      <dgm:spPr/>
      <dgm:t>
        <a:bodyPr/>
        <a:lstStyle/>
        <a:p>
          <a:endParaRPr lang="en-US"/>
        </a:p>
      </dgm:t>
    </dgm:pt>
    <dgm:pt modelId="{EF1C85D5-D8B2-4865-A295-1C85A9E6BC36}" type="sibTrans" cxnId="{97516EDF-C7B2-4575-8697-C42253307411}">
      <dgm:prSet/>
      <dgm:spPr/>
      <dgm:t>
        <a:bodyPr/>
        <a:lstStyle/>
        <a:p>
          <a:endParaRPr lang="en-US"/>
        </a:p>
      </dgm:t>
    </dgm:pt>
    <dgm:pt modelId="{47DCB6BA-3BD3-4334-B53B-E12ED0E0EE9C}" type="pres">
      <dgm:prSet presAssocID="{63F598A7-F834-4E80-9C35-AAB9C4ED50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4994C72-611E-4429-BCCF-19CBD935443F}" type="pres">
      <dgm:prSet presAssocID="{00FEC282-D859-4669-A13C-58C4D63A6DC8}" presName="parentText" presStyleLbl="node1" presStyleIdx="0" presStyleCnt="2" custScaleY="67926" custLinFactNeighborY="-17398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8504F0C-CA88-4208-8B84-92623549EA02}" type="pres">
      <dgm:prSet presAssocID="{00FEC282-D859-4669-A13C-58C4D63A6DC8}" presName="childText" presStyleLbl="revTx" presStyleIdx="0" presStyleCnt="2" custLinFactNeighborY="-1916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50CD879-6392-4599-8CDC-BC290E5FCA4B}" type="pres">
      <dgm:prSet presAssocID="{1F88573E-A4F6-485A-942F-A2E599D60E27}" presName="parentText" presStyleLbl="node1" presStyleIdx="1" presStyleCnt="2" custScaleY="67926" custLinFactNeighborY="449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50686E4-0285-41C0-A901-5642051BC105}" type="pres">
      <dgm:prSet presAssocID="{1F88573E-A4F6-485A-942F-A2E599D60E27}" presName="childText" presStyleLbl="revTx" presStyleIdx="1" presStyleCnt="2" custScaleY="124447" custLinFactNeighborY="-497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0EEA5956-95F7-4980-9D2B-E7AAFD8E3862}" type="presOf" srcId="{63F598A7-F834-4E80-9C35-AAB9C4ED5061}" destId="{47DCB6BA-3BD3-4334-B53B-E12ED0E0EE9C}" srcOrd="0" destOrd="0" presId="urn:microsoft.com/office/officeart/2005/8/layout/vList2"/>
    <dgm:cxn modelId="{6FC997D7-D4D6-4F8B-BEAB-6B9B2AD42435}" type="presOf" srcId="{6ECFE5FC-2E6C-4FB8-B65E-E54E8B90D7EF}" destId="{750686E4-0285-41C0-A901-5642051BC105}" srcOrd="0" destOrd="0" presId="urn:microsoft.com/office/officeart/2005/8/layout/vList2"/>
    <dgm:cxn modelId="{ECFDA965-0F83-4776-B498-C4B4C1AED2E6}" srcId="{1F88573E-A4F6-485A-942F-A2E599D60E27}" destId="{7B04BC64-62C2-4562-B3F3-455E4F675AEF}" srcOrd="1" destOrd="0" parTransId="{4567566C-F434-4DC4-BDA3-806833724A7A}" sibTransId="{434BD1AC-49F8-41F9-8A33-D62599B5AE58}"/>
    <dgm:cxn modelId="{EA4AB385-A8A9-483F-B7C0-5CAA65F7CB4F}" type="presOf" srcId="{0E3916B3-B1CA-4A50-BCC6-C0A554610EE8}" destId="{A8504F0C-CA88-4208-8B84-92623549EA02}" srcOrd="0" destOrd="2" presId="urn:microsoft.com/office/officeart/2005/8/layout/vList2"/>
    <dgm:cxn modelId="{6899AD8E-ED48-4502-9B45-2B751F86D920}" srcId="{00FEC282-D859-4669-A13C-58C4D63A6DC8}" destId="{4F775BFA-8B62-4000-80BA-FA9A34CAFB01}" srcOrd="1" destOrd="0" parTransId="{4EF7FC23-772D-4F47-A38E-E7197A77C9FA}" sibTransId="{0B0BC473-CE90-4514-9F32-655537BF9B22}"/>
    <dgm:cxn modelId="{4F2C0F9E-A741-4870-B371-EB053B32352E}" srcId="{1F88573E-A4F6-485A-942F-A2E599D60E27}" destId="{6ECFE5FC-2E6C-4FB8-B65E-E54E8B90D7EF}" srcOrd="0" destOrd="0" parTransId="{20D5AF5F-4A06-40C6-87DF-ED4C9352A7D0}" sibTransId="{CE47257A-46C4-4FBC-AFEF-FD032CABE392}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12ABE9CD-51DA-4015-8138-440DBBE05427}" type="presOf" srcId="{1F88573E-A4F6-485A-942F-A2E599D60E27}" destId="{950CD879-6392-4599-8CDC-BC290E5FCA4B}" srcOrd="0" destOrd="0" presId="urn:microsoft.com/office/officeart/2005/8/layout/vList2"/>
    <dgm:cxn modelId="{97516EDF-C7B2-4575-8697-C42253307411}" srcId="{1F88573E-A4F6-485A-942F-A2E599D60E27}" destId="{80C84DD6-85B6-431B-8510-8CB265A3278A}" srcOrd="2" destOrd="0" parTransId="{1C314ADF-07A2-4512-9028-4DAC4549AB57}" sibTransId="{EF1C85D5-D8B2-4865-A295-1C85A9E6BC36}"/>
    <dgm:cxn modelId="{22369652-C12D-42FB-AAB4-38439292876A}" srcId="{00FEC282-D859-4669-A13C-58C4D63A6DC8}" destId="{BDC9746B-4DF9-4B2C-A88D-BFDF685F4372}" srcOrd="0" destOrd="0" parTransId="{74B9F32B-7F07-4BB7-848A-E40B5AAFA5F3}" sibTransId="{4E6B6540-9EA9-4A22-B0FF-91E78A6F8045}"/>
    <dgm:cxn modelId="{51AE76AD-207F-46CA-90F5-A84F4E80BD51}" type="presOf" srcId="{BDC9746B-4DF9-4B2C-A88D-BFDF685F4372}" destId="{A8504F0C-CA88-4208-8B84-92623549EA02}" srcOrd="0" destOrd="0" presId="urn:microsoft.com/office/officeart/2005/8/layout/vList2"/>
    <dgm:cxn modelId="{D04423C8-C078-4F4D-ACFA-79E7658A496B}" type="presOf" srcId="{00FEC282-D859-4669-A13C-58C4D63A6DC8}" destId="{04994C72-611E-4429-BCCF-19CBD935443F}" srcOrd="0" destOrd="0" presId="urn:microsoft.com/office/officeart/2005/8/layout/vList2"/>
    <dgm:cxn modelId="{F89B36D3-74A2-4111-ABB7-3CB960AD47AE}" type="presOf" srcId="{7B04BC64-62C2-4562-B3F3-455E4F675AEF}" destId="{750686E4-0285-41C0-A901-5642051BC105}" srcOrd="0" destOrd="1" presId="urn:microsoft.com/office/officeart/2005/8/layout/vList2"/>
    <dgm:cxn modelId="{272665B2-3B54-48F6-8119-837703C5A81A}" type="presOf" srcId="{4F775BFA-8B62-4000-80BA-FA9A34CAFB01}" destId="{A8504F0C-CA88-4208-8B84-92623549EA02}" srcOrd="0" destOrd="1" presId="urn:microsoft.com/office/officeart/2005/8/layout/vList2"/>
    <dgm:cxn modelId="{C5FF2918-B1F2-4355-B8A5-070D74EB413E}" srcId="{63F598A7-F834-4E80-9C35-AAB9C4ED5061}" destId="{1F88573E-A4F6-485A-942F-A2E599D60E27}" srcOrd="1" destOrd="0" parTransId="{8875E5D9-52BB-4D52-A4BE-0B8558900A7F}" sibTransId="{F3EFD3D4-2B55-4BD5-98F7-8BE063232D8B}"/>
    <dgm:cxn modelId="{BF32C099-3364-4524-8DF5-64C3A907545F}" type="presOf" srcId="{80C84DD6-85B6-431B-8510-8CB265A3278A}" destId="{750686E4-0285-41C0-A901-5642051BC105}" srcOrd="0" destOrd="2" presId="urn:microsoft.com/office/officeart/2005/8/layout/vList2"/>
    <dgm:cxn modelId="{BBC7FFB0-8A00-4774-AE60-FE98D39FFCE2}" srcId="{00FEC282-D859-4669-A13C-58C4D63A6DC8}" destId="{0E3916B3-B1CA-4A50-BCC6-C0A554610EE8}" srcOrd="2" destOrd="0" parTransId="{B119C57A-6E1B-48FA-B641-38F14F0E6016}" sibTransId="{B0048A25-55F0-4F77-8931-EFF80FD5F8E8}"/>
    <dgm:cxn modelId="{BCE87964-2D29-4214-9155-7EFA00FFBB02}" type="presParOf" srcId="{47DCB6BA-3BD3-4334-B53B-E12ED0E0EE9C}" destId="{04994C72-611E-4429-BCCF-19CBD935443F}" srcOrd="0" destOrd="0" presId="urn:microsoft.com/office/officeart/2005/8/layout/vList2"/>
    <dgm:cxn modelId="{8FC2FB3F-DC83-443A-846A-B494CC227F04}" type="presParOf" srcId="{47DCB6BA-3BD3-4334-B53B-E12ED0E0EE9C}" destId="{A8504F0C-CA88-4208-8B84-92623549EA02}" srcOrd="1" destOrd="0" presId="urn:microsoft.com/office/officeart/2005/8/layout/vList2"/>
    <dgm:cxn modelId="{4083A090-BD1F-40BD-975C-7E72B8427B6A}" type="presParOf" srcId="{47DCB6BA-3BD3-4334-B53B-E12ED0E0EE9C}" destId="{950CD879-6392-4599-8CDC-BC290E5FCA4B}" srcOrd="2" destOrd="0" presId="urn:microsoft.com/office/officeart/2005/8/layout/vList2"/>
    <dgm:cxn modelId="{FF09B67C-8B7F-462E-B1FB-029B7FB95F83}" type="presParOf" srcId="{47DCB6BA-3BD3-4334-B53B-E12ED0E0EE9C}" destId="{750686E4-0285-41C0-A901-5642051BC10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63F598A7-F834-4E80-9C35-AAB9C4ED5061}" type="doc">
      <dgm:prSet loTypeId="urn:microsoft.com/office/officeart/2005/8/layout/vList2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0FEC282-D859-4669-A13C-58C4D63A6DC8}">
      <dgm:prSet phldrT="[ข้อความ]" custT="1"/>
      <dgm:spPr>
        <a:solidFill>
          <a:srgbClr val="92D050"/>
        </a:solidFill>
        <a:ln>
          <a:noFill/>
        </a:ln>
      </dgm:spPr>
      <dgm:t>
        <a:bodyPr/>
        <a:lstStyle/>
        <a:p>
          <a:r>
            <a:rPr lang="th-TH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วิธีคำนวณอากรแสตมป์สัญญากู้ยืมเงิน</a:t>
          </a:r>
          <a:endParaRPr lang="en-US" sz="3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6FDA4B9B-336C-4808-A3D0-7DCC2F4C951D}" type="parTrans" cxnId="{2A2C1181-D802-49AB-99D2-85F1ECBFEE5E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2D1DC1F4-FAD9-4A8E-A82D-6FAA2E64675A}" type="sibTrans" cxnId="{2A2C1181-D802-49AB-99D2-85F1ECBFEE5E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BDC9746B-4DF9-4B2C-A88D-BFDF685F4372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 700,500 บาท หารด้วย 2,000 บาท      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74B9F32B-7F07-4BB7-848A-E40B5AAFA5F3}" type="parTrans" cxnId="{22369652-C12D-42FB-AAB4-38439292876A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4E6B6540-9EA9-4A22-B0FF-91E78A6F8045}" type="sibTrans" cxnId="{22369652-C12D-42FB-AAB4-38439292876A}">
      <dgm:prSet/>
      <dgm:spPr/>
      <dgm:t>
        <a:bodyPr/>
        <a:lstStyle/>
        <a:p>
          <a:endParaRPr lang="en-US" sz="2000" b="1">
            <a:solidFill>
              <a:schemeClr val="bg1"/>
            </a:solidFill>
            <a:latin typeface="TH Chakra Petch" pitchFamily="2" charset="-34"/>
            <a:cs typeface="TH Chakra Petch" pitchFamily="2" charset="-34"/>
          </a:endParaRPr>
        </a:p>
      </dgm:t>
    </dgm:pt>
    <dgm:pt modelId="{1F88573E-A4F6-485A-942F-A2E599D60E27}">
      <dgm:prSet phldrT="[ข้อความ]" custT="1"/>
      <dgm:spPr>
        <a:solidFill>
          <a:srgbClr val="F9D887"/>
        </a:solidFill>
        <a:ln>
          <a:noFill/>
        </a:ln>
      </dgm:spPr>
      <dgm:t>
        <a:bodyPr/>
        <a:lstStyle/>
        <a:p>
          <a:r>
            <a:rPr lang="th-TH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วิธีคำนวณอากรแสตมป์สัญญาค้ำประกัน</a:t>
          </a:r>
          <a:endParaRPr lang="en-US" sz="30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8875E5D9-52BB-4D52-A4BE-0B8558900A7F}" type="parTrans" cxnId="{C5FF2918-B1F2-4355-B8A5-070D74EB413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F3EFD3D4-2B55-4BD5-98F7-8BE063232D8B}" type="sibTrans" cxnId="{C5FF2918-B1F2-4355-B8A5-070D74EB413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ECFE5FC-2E6C-4FB8-B65E-E54E8B90D7EF}">
      <dgm:prSet phldrT="[ข้อความ]" custT="1"/>
      <dgm:spPr>
        <a:solidFill>
          <a:srgbClr val="FFFFCC"/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จำนวนเงินกู้ 7</a:t>
          </a:r>
          <a:r>
            <a: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00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,500 บาท (จำนวนเงินกู้เกิน 10,000 บาทขึ้นไป) </a:t>
          </a:r>
          <a:b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นาย ข </a:t>
          </a:r>
          <a:r>
            <a:rPr lang="th-TH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ผู้ค้ำประกัน 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ต้องติดอากรแสตมป์  </a:t>
          </a:r>
          <a:r>
            <a: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20D5AF5F-4A06-40C6-87DF-ED4C9352A7D0}" type="parTrans" cxnId="{4F2C0F9E-A741-4870-B371-EB053B32352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CE47257A-46C4-4FBC-AFEF-FD032CABE392}" type="sibTrans" cxnId="{4F2C0F9E-A741-4870-B371-EB053B32352E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E369ADE0-B61B-4EC6-A13B-9996DE6CC526}">
      <dgm:prSet custT="1"/>
      <dgm:spPr/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เศษ 500 บาท</a:t>
          </a:r>
          <a:r>
            <a:rPr lang="ar-SA" sz="2800" b="1" dirty="0">
              <a:solidFill>
                <a:schemeClr val="bg1"/>
              </a:solidFill>
              <a:latin typeface="FreesiaUPC" pitchFamily="34" charset="-34"/>
            </a:rPr>
            <a:t>		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</a:rPr>
            <a:t>	</a:t>
          </a:r>
          <a:r>
            <a: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 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   1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F1B1CC30-31CD-4489-ABBA-0412363D8669}" type="parTrans" cxnId="{2EFB1D8F-0FCB-4785-8AD5-2DFBF9D2CDE5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8778EE28-66D4-40C5-9F1A-686D4F354A76}" type="sibTrans" cxnId="{2EFB1D8F-0FCB-4785-8AD5-2DFBF9D2CDE5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25DD122A-B56F-43D1-BA23-76E50C9CEBE7}">
      <dgm:prSet custT="1"/>
      <dgm:spPr/>
      <dgm:t>
        <a:bodyPr/>
        <a:lstStyle/>
        <a:p>
          <a:r>
            <a:rPr lang="th-TH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ผู้ให้กู้ 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ต้องติดอากรแสตมป์		</a:t>
          </a:r>
          <a:r>
            <a: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 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351 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1222F0AC-BA6C-437B-BD5B-7DBC68BA6CD3}" type="parTrans" cxnId="{91AC1CD3-F4FA-4EF6-8CAF-129FCC80830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6528BA9A-3175-41F1-9AF4-4FC4E8ACACFC}" type="sibTrans" cxnId="{91AC1CD3-F4FA-4EF6-8CAF-129FCC808302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5EDF8D44-3820-40AB-8735-C854EBF65F97}">
      <dgm:prSet phldrT="[ข้อความ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จำนวนเงิน 700,000 บาท 		</a:t>
          </a:r>
          <a:r>
            <a: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=   3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50</a:t>
          </a:r>
          <a:r>
            <a: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บาท</a:t>
          </a:r>
          <a:endParaRPr lang="en-US" sz="2800" b="1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gm:t>
    </dgm:pt>
    <dgm:pt modelId="{FA792B78-EA6B-486B-B07A-06004B0702B4}" type="parTrans" cxnId="{7B018028-5C87-4CF1-B61E-2E7B7B1A4617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B4BDEA7E-0F41-4236-A224-5E80A20BBA36}" type="sibTrans" cxnId="{7B018028-5C87-4CF1-B61E-2E7B7B1A4617}">
      <dgm:prSet/>
      <dgm:spPr/>
      <dgm:t>
        <a:bodyPr/>
        <a:lstStyle/>
        <a:p>
          <a:endParaRPr lang="en-US">
            <a:solidFill>
              <a:schemeClr val="bg1"/>
            </a:solidFill>
          </a:endParaRPr>
        </a:p>
      </dgm:t>
    </dgm:pt>
    <dgm:pt modelId="{47DCB6BA-3BD3-4334-B53B-E12ED0E0EE9C}" type="pres">
      <dgm:prSet presAssocID="{63F598A7-F834-4E80-9C35-AAB9C4ED506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4994C72-611E-4429-BCCF-19CBD935443F}" type="pres">
      <dgm:prSet presAssocID="{00FEC282-D859-4669-A13C-58C4D63A6DC8}" presName="parentText" presStyleLbl="node1" presStyleIdx="0" presStyleCnt="2" custScaleY="67926" custLinFactNeighborY="42724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8504F0C-CA88-4208-8B84-92623549EA02}" type="pres">
      <dgm:prSet presAssocID="{00FEC282-D859-4669-A13C-58C4D63A6DC8}" presName="childText" presStyleLbl="revTx" presStyleIdx="0" presStyleCnt="2" custScaleY="100000" custLinFactNeighborY="5207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950CD879-6392-4599-8CDC-BC290E5FCA4B}" type="pres">
      <dgm:prSet presAssocID="{1F88573E-A4F6-485A-942F-A2E599D60E27}" presName="parentText" presStyleLbl="node1" presStyleIdx="1" presStyleCnt="2" custScaleY="67926" custLinFactNeighborY="62409">
        <dgm:presLayoutVars>
          <dgm:chMax val="0"/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750686E4-0285-41C0-A901-5642051BC105}" type="pres">
      <dgm:prSet presAssocID="{1F88573E-A4F6-485A-942F-A2E599D60E27}" presName="childText" presStyleLbl="revTx" presStyleIdx="1" presStyleCnt="2" custLinFactNeighborY="46278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7B018028-5C87-4CF1-B61E-2E7B7B1A4617}" srcId="{00FEC282-D859-4669-A13C-58C4D63A6DC8}" destId="{5EDF8D44-3820-40AB-8735-C854EBF65F97}" srcOrd="1" destOrd="0" parTransId="{FA792B78-EA6B-486B-B07A-06004B0702B4}" sibTransId="{B4BDEA7E-0F41-4236-A224-5E80A20BBA36}"/>
    <dgm:cxn modelId="{D9082553-7D27-40D7-8579-35C6AAB2E318}" type="presOf" srcId="{00FEC282-D859-4669-A13C-58C4D63A6DC8}" destId="{04994C72-611E-4429-BCCF-19CBD935443F}" srcOrd="0" destOrd="0" presId="urn:microsoft.com/office/officeart/2005/8/layout/vList2"/>
    <dgm:cxn modelId="{2EFB1D8F-0FCB-4785-8AD5-2DFBF9D2CDE5}" srcId="{00FEC282-D859-4669-A13C-58C4D63A6DC8}" destId="{E369ADE0-B61B-4EC6-A13B-9996DE6CC526}" srcOrd="2" destOrd="0" parTransId="{F1B1CC30-31CD-4489-ABBA-0412363D8669}" sibTransId="{8778EE28-66D4-40C5-9F1A-686D4F354A76}"/>
    <dgm:cxn modelId="{EF924FE8-E973-4DB9-8576-BACB1BA1A46C}" type="presOf" srcId="{63F598A7-F834-4E80-9C35-AAB9C4ED5061}" destId="{47DCB6BA-3BD3-4334-B53B-E12ED0E0EE9C}" srcOrd="0" destOrd="0" presId="urn:microsoft.com/office/officeart/2005/8/layout/vList2"/>
    <dgm:cxn modelId="{921B4BE9-BB70-4271-8B68-EA3868813DD1}" type="presOf" srcId="{6ECFE5FC-2E6C-4FB8-B65E-E54E8B90D7EF}" destId="{750686E4-0285-41C0-A901-5642051BC105}" srcOrd="0" destOrd="0" presId="urn:microsoft.com/office/officeart/2005/8/layout/vList2"/>
    <dgm:cxn modelId="{0EBE2522-F163-48C2-9763-C48F4738C4CC}" type="presOf" srcId="{1F88573E-A4F6-485A-942F-A2E599D60E27}" destId="{950CD879-6392-4599-8CDC-BC290E5FCA4B}" srcOrd="0" destOrd="0" presId="urn:microsoft.com/office/officeart/2005/8/layout/vList2"/>
    <dgm:cxn modelId="{4F2C0F9E-A741-4870-B371-EB053B32352E}" srcId="{1F88573E-A4F6-485A-942F-A2E599D60E27}" destId="{6ECFE5FC-2E6C-4FB8-B65E-E54E8B90D7EF}" srcOrd="0" destOrd="0" parTransId="{20D5AF5F-4A06-40C6-87DF-ED4C9352A7D0}" sibTransId="{CE47257A-46C4-4FBC-AFEF-FD032CABE392}"/>
    <dgm:cxn modelId="{5F23FFC0-4D34-4CF4-BEBF-E99259FF615F}" type="presOf" srcId="{BDC9746B-4DF9-4B2C-A88D-BFDF685F4372}" destId="{A8504F0C-CA88-4208-8B84-92623549EA02}" srcOrd="0" destOrd="0" presId="urn:microsoft.com/office/officeart/2005/8/layout/vList2"/>
    <dgm:cxn modelId="{2A2C1181-D802-49AB-99D2-85F1ECBFEE5E}" srcId="{63F598A7-F834-4E80-9C35-AAB9C4ED5061}" destId="{00FEC282-D859-4669-A13C-58C4D63A6DC8}" srcOrd="0" destOrd="0" parTransId="{6FDA4B9B-336C-4808-A3D0-7DCC2F4C951D}" sibTransId="{2D1DC1F4-FAD9-4A8E-A82D-6FAA2E64675A}"/>
    <dgm:cxn modelId="{C5FF2918-B1F2-4355-B8A5-070D74EB413E}" srcId="{63F598A7-F834-4E80-9C35-AAB9C4ED5061}" destId="{1F88573E-A4F6-485A-942F-A2E599D60E27}" srcOrd="1" destOrd="0" parTransId="{8875E5D9-52BB-4D52-A4BE-0B8558900A7F}" sibTransId="{F3EFD3D4-2B55-4BD5-98F7-8BE063232D8B}"/>
    <dgm:cxn modelId="{85AFDA2F-C186-4F59-9105-D9AEDC33CE90}" type="presOf" srcId="{25DD122A-B56F-43D1-BA23-76E50C9CEBE7}" destId="{A8504F0C-CA88-4208-8B84-92623549EA02}" srcOrd="0" destOrd="3" presId="urn:microsoft.com/office/officeart/2005/8/layout/vList2"/>
    <dgm:cxn modelId="{C115D5D0-72D0-49E2-8480-EA8BC21824CE}" type="presOf" srcId="{5EDF8D44-3820-40AB-8735-C854EBF65F97}" destId="{A8504F0C-CA88-4208-8B84-92623549EA02}" srcOrd="0" destOrd="1" presId="urn:microsoft.com/office/officeart/2005/8/layout/vList2"/>
    <dgm:cxn modelId="{91AC1CD3-F4FA-4EF6-8CAF-129FCC808302}" srcId="{00FEC282-D859-4669-A13C-58C4D63A6DC8}" destId="{25DD122A-B56F-43D1-BA23-76E50C9CEBE7}" srcOrd="3" destOrd="0" parTransId="{1222F0AC-BA6C-437B-BD5B-7DBC68BA6CD3}" sibTransId="{6528BA9A-3175-41F1-9AF4-4FC4E8ACACFC}"/>
    <dgm:cxn modelId="{3A089C55-4EF5-411B-A0AE-A7727385532C}" type="presOf" srcId="{E369ADE0-B61B-4EC6-A13B-9996DE6CC526}" destId="{A8504F0C-CA88-4208-8B84-92623549EA02}" srcOrd="0" destOrd="2" presId="urn:microsoft.com/office/officeart/2005/8/layout/vList2"/>
    <dgm:cxn modelId="{22369652-C12D-42FB-AAB4-38439292876A}" srcId="{00FEC282-D859-4669-A13C-58C4D63A6DC8}" destId="{BDC9746B-4DF9-4B2C-A88D-BFDF685F4372}" srcOrd="0" destOrd="0" parTransId="{74B9F32B-7F07-4BB7-848A-E40B5AAFA5F3}" sibTransId="{4E6B6540-9EA9-4A22-B0FF-91E78A6F8045}"/>
    <dgm:cxn modelId="{E035817B-A9A4-412E-84DD-BB76ACE81983}" type="presParOf" srcId="{47DCB6BA-3BD3-4334-B53B-E12ED0E0EE9C}" destId="{04994C72-611E-4429-BCCF-19CBD935443F}" srcOrd="0" destOrd="0" presId="urn:microsoft.com/office/officeart/2005/8/layout/vList2"/>
    <dgm:cxn modelId="{C8793930-71EC-441C-B136-815606845888}" type="presParOf" srcId="{47DCB6BA-3BD3-4334-B53B-E12ED0E0EE9C}" destId="{A8504F0C-CA88-4208-8B84-92623549EA02}" srcOrd="1" destOrd="0" presId="urn:microsoft.com/office/officeart/2005/8/layout/vList2"/>
    <dgm:cxn modelId="{25EE364F-8D3D-4C97-9794-2B8DDD7C33D8}" type="presParOf" srcId="{47DCB6BA-3BD3-4334-B53B-E12ED0E0EE9C}" destId="{950CD879-6392-4599-8CDC-BC290E5FCA4B}" srcOrd="2" destOrd="0" presId="urn:microsoft.com/office/officeart/2005/8/layout/vList2"/>
    <dgm:cxn modelId="{7570279B-5621-419A-A5E9-0787ECD980D6}" type="presParOf" srcId="{47DCB6BA-3BD3-4334-B53B-E12ED0E0EE9C}" destId="{750686E4-0285-41C0-A901-5642051BC105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88F4C5CB-231C-478C-87C0-144EB6D0735D}" type="doc">
      <dgm:prSet loTypeId="urn:microsoft.com/office/officeart/2005/8/layout/lProcess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E243DB2-1B34-4683-808F-F31382478296}">
      <dgm:prSet phldrT="[ข้อความ]" custT="1"/>
      <dgm:spPr>
        <a:solidFill>
          <a:srgbClr val="72D8CC"/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กรุงเทพมหานคร</a:t>
          </a:r>
          <a:endParaRPr lang="en-US" sz="3600" b="1" dirty="0">
            <a:latin typeface="FreesiaUPC" pitchFamily="34" charset="-34"/>
            <a:cs typeface="FreesiaUPC" pitchFamily="34" charset="-34"/>
          </a:endParaRPr>
        </a:p>
      </dgm:t>
    </dgm:pt>
    <dgm:pt modelId="{4A3B9749-E1AA-48E5-A859-CC5B7F0C980B}" type="parTrans" cxnId="{D7933A97-45DF-455A-B76A-4039DD23D45E}">
      <dgm:prSet/>
      <dgm:spPr/>
      <dgm:t>
        <a:bodyPr/>
        <a:lstStyle/>
        <a:p>
          <a:endParaRPr lang="en-US"/>
        </a:p>
      </dgm:t>
    </dgm:pt>
    <dgm:pt modelId="{69A8B9A0-3D6C-467A-BECC-2FEA88BE35D6}" type="sibTrans" cxnId="{D7933A97-45DF-455A-B76A-4039DD23D45E}">
      <dgm:prSet/>
      <dgm:spPr/>
      <dgm:t>
        <a:bodyPr/>
        <a:lstStyle/>
        <a:p>
          <a:endParaRPr lang="en-US"/>
        </a:p>
      </dgm:t>
    </dgm:pt>
    <dgm:pt modelId="{0BC1337C-5ECE-4290-8BD2-DF92BA61785B}">
      <dgm:prSet phldrT="[ข้อความ]" custT="1"/>
      <dgm:spPr>
        <a:solidFill>
          <a:srgbClr val="B4E1EA">
            <a:alpha val="90000"/>
          </a:srgbClr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สถาบันพัฒนาฝีมือแรงงาน 13 กรุงเทพมหานคร</a:t>
          </a:r>
        </a:p>
      </dgm:t>
    </dgm:pt>
    <dgm:pt modelId="{3D4D3DB5-2DB6-49A8-A3D4-737E5FD326AA}" type="parTrans" cxnId="{A4148B7C-91D1-4A3B-9D88-26BF57BD35CE}">
      <dgm:prSet/>
      <dgm:spPr/>
      <dgm:t>
        <a:bodyPr/>
        <a:lstStyle/>
        <a:p>
          <a:endParaRPr lang="en-US"/>
        </a:p>
      </dgm:t>
    </dgm:pt>
    <dgm:pt modelId="{FF845669-7646-4C40-BCA0-109BD198E794}" type="sibTrans" cxnId="{A4148B7C-91D1-4A3B-9D88-26BF57BD35CE}">
      <dgm:prSet/>
      <dgm:spPr/>
      <dgm:t>
        <a:bodyPr/>
        <a:lstStyle/>
        <a:p>
          <a:endParaRPr lang="en-US"/>
        </a:p>
      </dgm:t>
    </dgm:pt>
    <dgm:pt modelId="{126096BA-D460-4565-80B9-BFA5C8FE2F2B}">
      <dgm:prSet phldrT="[ข้อความ]" custT="1"/>
      <dgm:spPr>
        <a:solidFill>
          <a:srgbClr val="D1B2E8"/>
        </a:solidFill>
      </dgm:spPr>
      <dgm:t>
        <a:bodyPr/>
        <a:lstStyle/>
        <a:p>
          <a:r>
            <a:rPr lang="th-TH" sz="3600" b="1" dirty="0">
              <a:latin typeface="FreesiaUPC" pitchFamily="34" charset="-34"/>
              <a:cs typeface="FreesiaUPC" pitchFamily="34" charset="-34"/>
            </a:rPr>
            <a:t>จังหวัดอื่น</a:t>
          </a:r>
        </a:p>
      </dgm:t>
    </dgm:pt>
    <dgm:pt modelId="{0A737715-FAA2-4DFE-93A0-0280FAEEE0B4}" type="parTrans" cxnId="{EDEAA476-77D2-41B4-B684-26768E947A37}">
      <dgm:prSet/>
      <dgm:spPr/>
      <dgm:t>
        <a:bodyPr/>
        <a:lstStyle/>
        <a:p>
          <a:endParaRPr lang="en-US"/>
        </a:p>
      </dgm:t>
    </dgm:pt>
    <dgm:pt modelId="{12195ED9-C654-4FA0-86E9-3907F6AFB175}" type="sibTrans" cxnId="{EDEAA476-77D2-41B4-B684-26768E947A37}">
      <dgm:prSet/>
      <dgm:spPr/>
      <dgm:t>
        <a:bodyPr/>
        <a:lstStyle/>
        <a:p>
          <a:endParaRPr lang="en-US"/>
        </a:p>
      </dgm:t>
    </dgm:pt>
    <dgm:pt modelId="{A56BB8EB-9F0B-4114-84F4-B837B502654A}">
      <dgm:prSet phldrT="[ข้อความ]" custT="1"/>
      <dgm:spPr>
        <a:solidFill>
          <a:schemeClr val="accent3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th-TH" sz="3200" b="1" dirty="0">
              <a:latin typeface="FreesiaUPC" pitchFamily="34" charset="-34"/>
              <a:cs typeface="FreesiaUPC" pitchFamily="34" charset="-34"/>
            </a:rPr>
            <a:t>สถาบันพัฒนาฝีมือแรงงาน หรือสำนักงานพัฒนาฝีมือแรงงาน</a:t>
          </a:r>
        </a:p>
      </dgm:t>
    </dgm:pt>
    <dgm:pt modelId="{B83EABC7-140A-48C2-817B-C11B73766017}" type="parTrans" cxnId="{DFDE654B-719F-47B9-A576-3C7157F04DA2}">
      <dgm:prSet/>
      <dgm:spPr/>
      <dgm:t>
        <a:bodyPr/>
        <a:lstStyle/>
        <a:p>
          <a:endParaRPr lang="en-US"/>
        </a:p>
      </dgm:t>
    </dgm:pt>
    <dgm:pt modelId="{17FF1EC0-E43A-40EC-ABC4-4C7A8EC0EF9B}" type="sibTrans" cxnId="{DFDE654B-719F-47B9-A576-3C7157F04DA2}">
      <dgm:prSet/>
      <dgm:spPr/>
      <dgm:t>
        <a:bodyPr/>
        <a:lstStyle/>
        <a:p>
          <a:endParaRPr lang="en-US"/>
        </a:p>
      </dgm:t>
    </dgm:pt>
    <dgm:pt modelId="{39B89DAE-B3CF-4D4A-97E3-74B8E1F08C33}" type="pres">
      <dgm:prSet presAssocID="{88F4C5CB-231C-478C-87C0-144EB6D0735D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0F68D127-BB4C-4546-98F0-E0829EFB43E1}" type="pres">
      <dgm:prSet presAssocID="{AE243DB2-1B34-4683-808F-F31382478296}" presName="compNode" presStyleCnt="0"/>
      <dgm:spPr/>
    </dgm:pt>
    <dgm:pt modelId="{5B35BA02-5E23-4407-9B32-56DBB0FF60B3}" type="pres">
      <dgm:prSet presAssocID="{AE243DB2-1B34-4683-808F-F31382478296}" presName="aNode" presStyleLbl="bgShp" presStyleIdx="0" presStyleCnt="2"/>
      <dgm:spPr/>
      <dgm:t>
        <a:bodyPr/>
        <a:lstStyle/>
        <a:p>
          <a:endParaRPr lang="th-TH"/>
        </a:p>
      </dgm:t>
    </dgm:pt>
    <dgm:pt modelId="{7BA58DB8-54E2-44E4-9A16-487FEE8EEC62}" type="pres">
      <dgm:prSet presAssocID="{AE243DB2-1B34-4683-808F-F31382478296}" presName="textNode" presStyleLbl="bgShp" presStyleIdx="0" presStyleCnt="2"/>
      <dgm:spPr/>
      <dgm:t>
        <a:bodyPr/>
        <a:lstStyle/>
        <a:p>
          <a:endParaRPr lang="th-TH"/>
        </a:p>
      </dgm:t>
    </dgm:pt>
    <dgm:pt modelId="{C049CAAA-BA23-4DD0-9B28-F11B9E488857}" type="pres">
      <dgm:prSet presAssocID="{AE243DB2-1B34-4683-808F-F31382478296}" presName="compChildNode" presStyleCnt="0"/>
      <dgm:spPr/>
    </dgm:pt>
    <dgm:pt modelId="{FD4739B5-A422-4768-9443-A226E6424B00}" type="pres">
      <dgm:prSet presAssocID="{AE243DB2-1B34-4683-808F-F31382478296}" presName="theInnerList" presStyleCnt="0"/>
      <dgm:spPr/>
    </dgm:pt>
    <dgm:pt modelId="{6FEF5A7A-DF43-4A03-83F7-A7AB0ED921C4}" type="pres">
      <dgm:prSet presAssocID="{0BC1337C-5ECE-4290-8BD2-DF92BA61785B}" presName="child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B7270587-D61D-4402-ACAF-370C92512FBC}" type="pres">
      <dgm:prSet presAssocID="{AE243DB2-1B34-4683-808F-F31382478296}" presName="aSpace" presStyleCnt="0"/>
      <dgm:spPr/>
    </dgm:pt>
    <dgm:pt modelId="{10DACFFF-2CED-4DB2-9BDA-982E0DD70A03}" type="pres">
      <dgm:prSet presAssocID="{126096BA-D460-4565-80B9-BFA5C8FE2F2B}" presName="compNode" presStyleCnt="0"/>
      <dgm:spPr/>
    </dgm:pt>
    <dgm:pt modelId="{D4AEF2EF-EC3C-41F3-92EC-1D19AAB53E33}" type="pres">
      <dgm:prSet presAssocID="{126096BA-D460-4565-80B9-BFA5C8FE2F2B}" presName="aNode" presStyleLbl="bgShp" presStyleIdx="1" presStyleCnt="2"/>
      <dgm:spPr/>
      <dgm:t>
        <a:bodyPr/>
        <a:lstStyle/>
        <a:p>
          <a:endParaRPr lang="th-TH"/>
        </a:p>
      </dgm:t>
    </dgm:pt>
    <dgm:pt modelId="{20BAEDAD-CFAF-4A9B-9B6A-37CA41B00FE5}" type="pres">
      <dgm:prSet presAssocID="{126096BA-D460-4565-80B9-BFA5C8FE2F2B}" presName="textNode" presStyleLbl="bgShp" presStyleIdx="1" presStyleCnt="2"/>
      <dgm:spPr/>
      <dgm:t>
        <a:bodyPr/>
        <a:lstStyle/>
        <a:p>
          <a:endParaRPr lang="th-TH"/>
        </a:p>
      </dgm:t>
    </dgm:pt>
    <dgm:pt modelId="{E4B2C860-96AF-4F4D-B9C7-2A79CC395C17}" type="pres">
      <dgm:prSet presAssocID="{126096BA-D460-4565-80B9-BFA5C8FE2F2B}" presName="compChildNode" presStyleCnt="0"/>
      <dgm:spPr/>
    </dgm:pt>
    <dgm:pt modelId="{DB22E85D-AFEE-4CEF-B6BF-0F7B7AD4315B}" type="pres">
      <dgm:prSet presAssocID="{126096BA-D460-4565-80B9-BFA5C8FE2F2B}" presName="theInnerList" presStyleCnt="0"/>
      <dgm:spPr/>
    </dgm:pt>
    <dgm:pt modelId="{143CFF9A-4772-4EB4-A2AA-2516A5D6A150}" type="pres">
      <dgm:prSet presAssocID="{A56BB8EB-9F0B-4114-84F4-B837B502654A}" presName="child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</dgm:ptLst>
  <dgm:cxnLst>
    <dgm:cxn modelId="{2C466237-55D7-4DF8-A001-12FF4C0A607D}" type="presOf" srcId="{88F4C5CB-231C-478C-87C0-144EB6D0735D}" destId="{39B89DAE-B3CF-4D4A-97E3-74B8E1F08C33}" srcOrd="0" destOrd="0" presId="urn:microsoft.com/office/officeart/2005/8/layout/lProcess2"/>
    <dgm:cxn modelId="{FF04AD35-2DDE-402B-9ABA-1589EA7A7AE4}" type="presOf" srcId="{AE243DB2-1B34-4683-808F-F31382478296}" destId="{7BA58DB8-54E2-44E4-9A16-487FEE8EEC62}" srcOrd="1" destOrd="0" presId="urn:microsoft.com/office/officeart/2005/8/layout/lProcess2"/>
    <dgm:cxn modelId="{919C5CFD-B697-44A4-9898-3F92ACE2C5BE}" type="presOf" srcId="{126096BA-D460-4565-80B9-BFA5C8FE2F2B}" destId="{D4AEF2EF-EC3C-41F3-92EC-1D19AAB53E33}" srcOrd="0" destOrd="0" presId="urn:microsoft.com/office/officeart/2005/8/layout/lProcess2"/>
    <dgm:cxn modelId="{DFDE654B-719F-47B9-A576-3C7157F04DA2}" srcId="{126096BA-D460-4565-80B9-BFA5C8FE2F2B}" destId="{A56BB8EB-9F0B-4114-84F4-B837B502654A}" srcOrd="0" destOrd="0" parTransId="{B83EABC7-140A-48C2-817B-C11B73766017}" sibTransId="{17FF1EC0-E43A-40EC-ABC4-4C7A8EC0EF9B}"/>
    <dgm:cxn modelId="{DDED953D-746B-4853-9691-CFAAE1AD92C2}" type="presOf" srcId="{126096BA-D460-4565-80B9-BFA5C8FE2F2B}" destId="{20BAEDAD-CFAF-4A9B-9B6A-37CA41B00FE5}" srcOrd="1" destOrd="0" presId="urn:microsoft.com/office/officeart/2005/8/layout/lProcess2"/>
    <dgm:cxn modelId="{D7933A97-45DF-455A-B76A-4039DD23D45E}" srcId="{88F4C5CB-231C-478C-87C0-144EB6D0735D}" destId="{AE243DB2-1B34-4683-808F-F31382478296}" srcOrd="0" destOrd="0" parTransId="{4A3B9749-E1AA-48E5-A859-CC5B7F0C980B}" sibTransId="{69A8B9A0-3D6C-467A-BECC-2FEA88BE35D6}"/>
    <dgm:cxn modelId="{343F90E1-6C9D-4D22-BF51-1602146CDE0F}" type="presOf" srcId="{AE243DB2-1B34-4683-808F-F31382478296}" destId="{5B35BA02-5E23-4407-9B32-56DBB0FF60B3}" srcOrd="0" destOrd="0" presId="urn:microsoft.com/office/officeart/2005/8/layout/lProcess2"/>
    <dgm:cxn modelId="{A4148B7C-91D1-4A3B-9D88-26BF57BD35CE}" srcId="{AE243DB2-1B34-4683-808F-F31382478296}" destId="{0BC1337C-5ECE-4290-8BD2-DF92BA61785B}" srcOrd="0" destOrd="0" parTransId="{3D4D3DB5-2DB6-49A8-A3D4-737E5FD326AA}" sibTransId="{FF845669-7646-4C40-BCA0-109BD198E794}"/>
    <dgm:cxn modelId="{EDEAA476-77D2-41B4-B684-26768E947A37}" srcId="{88F4C5CB-231C-478C-87C0-144EB6D0735D}" destId="{126096BA-D460-4565-80B9-BFA5C8FE2F2B}" srcOrd="1" destOrd="0" parTransId="{0A737715-FAA2-4DFE-93A0-0280FAEEE0B4}" sibTransId="{12195ED9-C654-4FA0-86E9-3907F6AFB175}"/>
    <dgm:cxn modelId="{19930BBA-804D-4EC2-BD7D-D8EE9B37B594}" type="presOf" srcId="{0BC1337C-5ECE-4290-8BD2-DF92BA61785B}" destId="{6FEF5A7A-DF43-4A03-83F7-A7AB0ED921C4}" srcOrd="0" destOrd="0" presId="urn:microsoft.com/office/officeart/2005/8/layout/lProcess2"/>
    <dgm:cxn modelId="{F4CDCDCF-D2EF-4E2C-AEDF-775B0B237DD4}" type="presOf" srcId="{A56BB8EB-9F0B-4114-84F4-B837B502654A}" destId="{143CFF9A-4772-4EB4-A2AA-2516A5D6A150}" srcOrd="0" destOrd="0" presId="urn:microsoft.com/office/officeart/2005/8/layout/lProcess2"/>
    <dgm:cxn modelId="{167A650A-ABB7-4D6A-95EF-A7840A2B6FC8}" type="presParOf" srcId="{39B89DAE-B3CF-4D4A-97E3-74B8E1F08C33}" destId="{0F68D127-BB4C-4546-98F0-E0829EFB43E1}" srcOrd="0" destOrd="0" presId="urn:microsoft.com/office/officeart/2005/8/layout/lProcess2"/>
    <dgm:cxn modelId="{58502E92-46A2-4A7A-8E0B-BFE276D9AD3F}" type="presParOf" srcId="{0F68D127-BB4C-4546-98F0-E0829EFB43E1}" destId="{5B35BA02-5E23-4407-9B32-56DBB0FF60B3}" srcOrd="0" destOrd="0" presId="urn:microsoft.com/office/officeart/2005/8/layout/lProcess2"/>
    <dgm:cxn modelId="{6126BE96-7312-4429-A409-4912DDA4A397}" type="presParOf" srcId="{0F68D127-BB4C-4546-98F0-E0829EFB43E1}" destId="{7BA58DB8-54E2-44E4-9A16-487FEE8EEC62}" srcOrd="1" destOrd="0" presId="urn:microsoft.com/office/officeart/2005/8/layout/lProcess2"/>
    <dgm:cxn modelId="{EB881841-9205-4D65-9720-4A0F35C692B3}" type="presParOf" srcId="{0F68D127-BB4C-4546-98F0-E0829EFB43E1}" destId="{C049CAAA-BA23-4DD0-9B28-F11B9E488857}" srcOrd="2" destOrd="0" presId="urn:microsoft.com/office/officeart/2005/8/layout/lProcess2"/>
    <dgm:cxn modelId="{3FC9B29F-B983-4AAF-A273-3329F68A6C25}" type="presParOf" srcId="{C049CAAA-BA23-4DD0-9B28-F11B9E488857}" destId="{FD4739B5-A422-4768-9443-A226E6424B00}" srcOrd="0" destOrd="0" presId="urn:microsoft.com/office/officeart/2005/8/layout/lProcess2"/>
    <dgm:cxn modelId="{0FE581E3-DB5C-4952-A6FD-2F7B58F0F5FA}" type="presParOf" srcId="{FD4739B5-A422-4768-9443-A226E6424B00}" destId="{6FEF5A7A-DF43-4A03-83F7-A7AB0ED921C4}" srcOrd="0" destOrd="0" presId="urn:microsoft.com/office/officeart/2005/8/layout/lProcess2"/>
    <dgm:cxn modelId="{868E8900-3186-488F-98F0-69CA31622209}" type="presParOf" srcId="{39B89DAE-B3CF-4D4A-97E3-74B8E1F08C33}" destId="{B7270587-D61D-4402-ACAF-370C92512FBC}" srcOrd="1" destOrd="0" presId="urn:microsoft.com/office/officeart/2005/8/layout/lProcess2"/>
    <dgm:cxn modelId="{58163B1D-11D4-4749-9F2C-180FDA80C46F}" type="presParOf" srcId="{39B89DAE-B3CF-4D4A-97E3-74B8E1F08C33}" destId="{10DACFFF-2CED-4DB2-9BDA-982E0DD70A03}" srcOrd="2" destOrd="0" presId="urn:microsoft.com/office/officeart/2005/8/layout/lProcess2"/>
    <dgm:cxn modelId="{056D56BF-87A0-4373-805E-7CAFA96C55D1}" type="presParOf" srcId="{10DACFFF-2CED-4DB2-9BDA-982E0DD70A03}" destId="{D4AEF2EF-EC3C-41F3-92EC-1D19AAB53E33}" srcOrd="0" destOrd="0" presId="urn:microsoft.com/office/officeart/2005/8/layout/lProcess2"/>
    <dgm:cxn modelId="{7168C587-E1E0-4AAB-B9C8-C312ECB9CDDB}" type="presParOf" srcId="{10DACFFF-2CED-4DB2-9BDA-982E0DD70A03}" destId="{20BAEDAD-CFAF-4A9B-9B6A-37CA41B00FE5}" srcOrd="1" destOrd="0" presId="urn:microsoft.com/office/officeart/2005/8/layout/lProcess2"/>
    <dgm:cxn modelId="{7E6D06F8-02C4-462A-B975-B845267FAF7A}" type="presParOf" srcId="{10DACFFF-2CED-4DB2-9BDA-982E0DD70A03}" destId="{E4B2C860-96AF-4F4D-B9C7-2A79CC395C17}" srcOrd="2" destOrd="0" presId="urn:microsoft.com/office/officeart/2005/8/layout/lProcess2"/>
    <dgm:cxn modelId="{B9E693ED-2C64-4DFA-AA82-8C7DE16C3CC3}" type="presParOf" srcId="{E4B2C860-96AF-4F4D-B9C7-2A79CC395C17}" destId="{DB22E85D-AFEE-4CEF-B6BF-0F7B7AD4315B}" srcOrd="0" destOrd="0" presId="urn:microsoft.com/office/officeart/2005/8/layout/lProcess2"/>
    <dgm:cxn modelId="{551FEFD3-86FA-4343-8EF6-3F90F09E7D9E}" type="presParOf" srcId="{DB22E85D-AFEE-4CEF-B6BF-0F7B7AD4315B}" destId="{143CFF9A-4772-4EB4-A2AA-2516A5D6A150}" srcOrd="0" destOrd="0" presId="urn:microsoft.com/office/officeart/2005/8/layout/lProcess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F75765-F2C1-45FF-9C3A-6B25A89D096C}">
      <dsp:nvSpPr>
        <dsp:cNvPr id="0" name=""/>
        <dsp:cNvSpPr/>
      </dsp:nvSpPr>
      <dsp:spPr>
        <a:xfrm>
          <a:off x="8786" y="853588"/>
          <a:ext cx="5252547" cy="2101019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พระราชบัญญัติ</a:t>
          </a:r>
          <a:r>
            <a:rPr lang="th-TH" sz="28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ส่งเสริม</a:t>
          </a:r>
          <a:br>
            <a:rPr lang="th-TH" sz="28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การพัฒนาฝีมือแรงงาน </a:t>
          </a:r>
          <a:br>
            <a:rPr lang="th-TH" sz="28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i="0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พ.ศ. 2545</a:t>
          </a:r>
          <a:endParaRPr lang="th-TH" sz="2800" b="1" kern="1200" dirty="0">
            <a:solidFill>
              <a:schemeClr val="tx1"/>
            </a:solidFill>
            <a:latin typeface="FreesiaUPC" pitchFamily="34" charset="-34"/>
            <a:cs typeface="FreesiaUPC" pitchFamily="34" charset="-34"/>
          </a:endParaRPr>
        </a:p>
      </dsp:txBody>
      <dsp:txXfrm>
        <a:off x="1059296" y="853588"/>
        <a:ext cx="3151528" cy="2101019"/>
      </dsp:txXfrm>
    </dsp:sp>
    <dsp:sp modelId="{82E5E7C5-11CC-4C8E-9B8F-0C527D484904}">
      <dsp:nvSpPr>
        <dsp:cNvPr id="0" name=""/>
        <dsp:cNvSpPr/>
      </dsp:nvSpPr>
      <dsp:spPr>
        <a:xfrm>
          <a:off x="4736079" y="853588"/>
          <a:ext cx="5252547" cy="2101019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rgbClr val="FFFF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กองทุนพัฒนา</a:t>
          </a:r>
          <a:b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ฝีมือแรงงาน</a:t>
          </a:r>
        </a:p>
      </dsp:txBody>
      <dsp:txXfrm>
        <a:off x="5786589" y="853588"/>
        <a:ext cx="3151528" cy="21010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937540-1ECA-4C21-A641-EDBD299B450D}">
      <dsp:nvSpPr>
        <dsp:cNvPr id="0" name=""/>
        <dsp:cNvSpPr/>
      </dsp:nvSpPr>
      <dsp:spPr>
        <a:xfrm>
          <a:off x="0" y="0"/>
          <a:ext cx="11235189" cy="978551"/>
        </a:xfrm>
        <a:prstGeom prst="roundRect">
          <a:avLst/>
        </a:prstGeom>
        <a:solidFill>
          <a:schemeClr val="accent5">
            <a:lumMod val="60000"/>
            <a:lumOff val="4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1.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ส่งเสริมให้สถานประกอบกิจการที่มีลูกจ้างตั้งแต่ 1 คนขึ้นไป  ดำเนินการพัฒนาฝีมือแรงงานให้กับลูกจ้างของตน</a:t>
          </a: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  <a:endParaRPr lang="th-TH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47769" y="47769"/>
        <a:ext cx="11139651" cy="883013"/>
      </dsp:txXfrm>
    </dsp:sp>
    <dsp:sp modelId="{A1C085AB-A1C2-47D8-A64B-DEBCE78F5946}">
      <dsp:nvSpPr>
        <dsp:cNvPr id="0" name=""/>
        <dsp:cNvSpPr/>
      </dsp:nvSpPr>
      <dsp:spPr>
        <a:xfrm>
          <a:off x="0" y="901827"/>
          <a:ext cx="11235189" cy="978551"/>
        </a:xfrm>
        <a:prstGeom prst="roundRect">
          <a:avLst/>
        </a:prstGeom>
        <a:solidFill>
          <a:schemeClr val="accent2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2.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ให้สิทธิและประโยชน์ในการยกเว้นภาษี จำนวนร้อยละร้อย ของค่าใช้จ่ายที่ใช้ในการพัฒนาฝีมือแรงงาน</a:t>
          </a:r>
        </a:p>
      </dsp:txBody>
      <dsp:txXfrm>
        <a:off x="47769" y="949596"/>
        <a:ext cx="11139651" cy="883013"/>
      </dsp:txXfrm>
    </dsp:sp>
    <dsp:sp modelId="{BEDACB00-D253-4EA5-875D-39D30D70CE24}">
      <dsp:nvSpPr>
        <dsp:cNvPr id="0" name=""/>
        <dsp:cNvSpPr/>
      </dsp:nvSpPr>
      <dsp:spPr>
        <a:xfrm>
          <a:off x="0" y="1748625"/>
          <a:ext cx="11235189" cy="1243710"/>
        </a:xfrm>
        <a:prstGeom prst="roundRect">
          <a:avLst/>
        </a:prstGeom>
        <a:solidFill>
          <a:schemeClr val="accent5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3.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กำหนดให้สถานประกอบกิจการที่มีลูกจ้าง 100 คนขึ้นไป ต้องส่งเงินสบทบเข้ากองทุนพัฒนาฝีมือแรงงาน</a:t>
          </a: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</a:t>
          </a:r>
          <a:b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rPr>
            <a:t>    </a:t>
          </a:r>
          <a:r>
            <a:rPr lang="th-TH" sz="2400" b="1" kern="1200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ยกเว้น สถานประกอบกิจการที่ดำเนินการพัฒนาฝีมือแรงงานให้แก่ลูกจ้าง ครบร้อยละ </a:t>
          </a:r>
          <a:r>
            <a:rPr lang="en-US" sz="2400" b="1" kern="1200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50 </a:t>
          </a:r>
          <a:r>
            <a:rPr lang="th-TH" sz="2400" b="1" kern="1200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ของจำนวนลูกจ้างทั้งหมด </a:t>
          </a:r>
          <a:br>
            <a:rPr lang="th-TH" sz="2400" b="1" kern="1200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rgbClr val="C00000"/>
              </a:solidFill>
              <a:latin typeface="FreesiaUPC" pitchFamily="34" charset="-34"/>
              <a:cs typeface="FreesiaUPC" pitchFamily="34" charset="-34"/>
            </a:rPr>
            <a:t>    ไม่ต้องส่งเงินสมทบเข้ากองทุน</a:t>
          </a:r>
        </a:p>
      </dsp:txBody>
      <dsp:txXfrm>
        <a:off x="60713" y="1809338"/>
        <a:ext cx="11113763" cy="1122284"/>
      </dsp:txXfrm>
    </dsp:sp>
    <dsp:sp modelId="{798D813B-659D-4D24-AE9E-0347E2FA2544}">
      <dsp:nvSpPr>
        <dsp:cNvPr id="0" name=""/>
        <dsp:cNvSpPr/>
      </dsp:nvSpPr>
      <dsp:spPr>
        <a:xfrm>
          <a:off x="0" y="2976364"/>
          <a:ext cx="11235189" cy="978551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4.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ให้เงินกู้ยืมแก่นายจ้าง/ลูกจ้าง เพื่อนำไปฝึกอบรมฝีมือแรงงาน หรือทดสอบมาตรฐานฝีมือแรงงาน</a:t>
          </a:r>
        </a:p>
      </dsp:txBody>
      <dsp:txXfrm>
        <a:off x="47769" y="3024133"/>
        <a:ext cx="11139651" cy="883013"/>
      </dsp:txXfrm>
    </dsp:sp>
    <dsp:sp modelId="{4069B5E3-679A-42AA-9AD5-D0AC158A63A0}">
      <dsp:nvSpPr>
        <dsp:cNvPr id="0" name=""/>
        <dsp:cNvSpPr/>
      </dsp:nvSpPr>
      <dsp:spPr>
        <a:xfrm>
          <a:off x="0" y="3887952"/>
          <a:ext cx="11235189" cy="506743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5. ให้เงินช่วยเหลือหรืออุดหนุนเพื่อส่งเสริมการพัฒนาฝีมือแรงงาน</a:t>
          </a:r>
        </a:p>
      </dsp:txBody>
      <dsp:txXfrm>
        <a:off x="24737" y="3912689"/>
        <a:ext cx="11185715" cy="45726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32DCAE-5550-423B-BF78-C150EA09C1F4}">
      <dsp:nvSpPr>
        <dsp:cNvPr id="0" name=""/>
        <dsp:cNvSpPr/>
      </dsp:nvSpPr>
      <dsp:spPr>
        <a:xfrm>
          <a:off x="5594395" y="283"/>
          <a:ext cx="4048617" cy="242917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ให้กู้ยืมเงิน</a:t>
          </a:r>
        </a:p>
      </dsp:txBody>
      <dsp:txXfrm>
        <a:off x="5594395" y="283"/>
        <a:ext cx="4048617" cy="2429170"/>
      </dsp:txXfrm>
    </dsp:sp>
    <dsp:sp modelId="{EDE81AAF-CCB2-40EB-A96C-89EEE6579A21}">
      <dsp:nvSpPr>
        <dsp:cNvPr id="0" name=""/>
        <dsp:cNvSpPr/>
      </dsp:nvSpPr>
      <dsp:spPr>
        <a:xfrm>
          <a:off x="1561931" y="0"/>
          <a:ext cx="4048617" cy="2429170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ให้เงินช่วยเหลือหรืออุดหนุน</a:t>
          </a:r>
          <a:r>
            <a:rPr lang="en-US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“</a:t>
          </a:r>
          <a:r>
            <a:rPr lang="th-TH" sz="36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 </a:t>
          </a:r>
        </a:p>
      </dsp:txBody>
      <dsp:txXfrm>
        <a:off x="1561931" y="0"/>
        <a:ext cx="4048617" cy="242917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ADF07B-812A-483A-836A-3902DDF2321B}">
      <dsp:nvSpPr>
        <dsp:cNvPr id="0" name=""/>
        <dsp:cNvSpPr/>
      </dsp:nvSpPr>
      <dsp:spPr>
        <a:xfrm>
          <a:off x="9747" y="0"/>
          <a:ext cx="2017750" cy="26947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ผู้ดำเนินการทดสอบมาตรฐานฝีมือแรงงานที่ได้รับอนุญาต ตามมาตรา 24</a:t>
          </a: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68845" y="59098"/>
        <a:ext cx="1899554" cy="2576591"/>
      </dsp:txXfrm>
    </dsp:sp>
    <dsp:sp modelId="{BF330597-58CD-4F9B-920A-1933B7BADA8A}">
      <dsp:nvSpPr>
        <dsp:cNvPr id="0" name=""/>
        <dsp:cNvSpPr/>
      </dsp:nvSpPr>
      <dsp:spPr>
        <a:xfrm>
          <a:off x="2229273" y="1097192"/>
          <a:ext cx="427763" cy="5004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solidFill>
              <a:schemeClr val="tx1"/>
            </a:solidFill>
          </a:endParaRPr>
        </a:p>
      </dsp:txBody>
      <dsp:txXfrm>
        <a:off x="2229273" y="1197272"/>
        <a:ext cx="299434" cy="300242"/>
      </dsp:txXfrm>
    </dsp:sp>
    <dsp:sp modelId="{21C10DE3-CD28-45C7-9C77-9461C1D9F453}">
      <dsp:nvSpPr>
        <dsp:cNvPr id="0" name=""/>
        <dsp:cNvSpPr/>
      </dsp:nvSpPr>
      <dsp:spPr>
        <a:xfrm>
          <a:off x="2834598" y="0"/>
          <a:ext cx="2017750" cy="2694787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h-TH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ดำเนินการทดสอบมาตรฐานฝีมือแรงงานแห่งชาติ </a:t>
          </a:r>
          <a:br>
            <a:rPr lang="th-TH" sz="28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8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2893696" y="59098"/>
        <a:ext cx="1899554" cy="2576591"/>
      </dsp:txXfrm>
    </dsp:sp>
    <dsp:sp modelId="{2B84ACF0-5BA1-46EB-8CA9-81B4C03E2AA9}">
      <dsp:nvSpPr>
        <dsp:cNvPr id="0" name=""/>
        <dsp:cNvSpPr/>
      </dsp:nvSpPr>
      <dsp:spPr>
        <a:xfrm>
          <a:off x="5054913" y="1097192"/>
          <a:ext cx="429435" cy="5004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5054913" y="1197272"/>
        <a:ext cx="300605" cy="300242"/>
      </dsp:txXfrm>
    </dsp:sp>
    <dsp:sp modelId="{C3EC4274-36EF-4F0F-9ADD-D15A38E651D9}">
      <dsp:nvSpPr>
        <dsp:cNvPr id="0" name=""/>
        <dsp:cNvSpPr/>
      </dsp:nvSpPr>
      <dsp:spPr>
        <a:xfrm>
          <a:off x="5662605" y="0"/>
          <a:ext cx="2017750" cy="2694787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มีผู้ผ่าน</a:t>
          </a:r>
          <a: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en-US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การทดสอบ 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100 คนขึ้นไป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(ส่วนที่เกิน 100 คน</a:t>
          </a:r>
          <a:r>
            <a:rPr lang="en-US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ถ้ามี 75 คนขึ้นไป </a:t>
          </a:r>
          <a:b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</a:br>
          <a:r>
            <a:rPr lang="th-TH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ให้ปัดเป็น 100 คน)</a:t>
          </a:r>
          <a:r>
            <a:rPr lang="en-US" sz="2200" b="1" kern="12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rPr>
            <a:t> </a:t>
          </a: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/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5721703" y="59098"/>
        <a:ext cx="1899554" cy="2576591"/>
      </dsp:txXfrm>
    </dsp:sp>
    <dsp:sp modelId="{99C02F06-B6BA-4485-A207-974690316DEA}">
      <dsp:nvSpPr>
        <dsp:cNvPr id="0" name=""/>
        <dsp:cNvSpPr/>
      </dsp:nvSpPr>
      <dsp:spPr>
        <a:xfrm>
          <a:off x="7881342" y="1097192"/>
          <a:ext cx="426090" cy="500402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solidFill>
              <a:schemeClr val="tx1"/>
            </a:solidFill>
            <a:latin typeface="TH Kodchasal" pitchFamily="2" charset="-34"/>
            <a:cs typeface="TH Kodchasal" pitchFamily="2" charset="-34"/>
          </a:endParaRPr>
        </a:p>
      </dsp:txBody>
      <dsp:txXfrm>
        <a:off x="7881342" y="1197272"/>
        <a:ext cx="298263" cy="300242"/>
      </dsp:txXfrm>
    </dsp:sp>
    <dsp:sp modelId="{A2E2A8B2-D699-4134-8F29-65046C579564}">
      <dsp:nvSpPr>
        <dsp:cNvPr id="0" name=""/>
        <dsp:cNvSpPr/>
      </dsp:nvSpPr>
      <dsp:spPr>
        <a:xfrm>
          <a:off x="8484300" y="0"/>
          <a:ext cx="2017750" cy="2694787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นำจำนวนผู้ผ่านการทดสอบ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ในปีที่ผ่านมา </a:t>
          </a:r>
          <a:b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</a:br>
          <a:r>
            <a:rPr lang="th-TH" sz="2400" b="1" kern="1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rPr>
            <a:t>ยื่นขอรับเงินอุดหนุน</a:t>
          </a:r>
          <a:endParaRPr lang="en-US" sz="2400" b="1" kern="1200" dirty="0">
            <a:solidFill>
              <a:schemeClr val="bg1"/>
            </a:solidFill>
            <a:latin typeface="FreesiaUPC" pitchFamily="34" charset="-34"/>
            <a:cs typeface="FreesiaUPC" pitchFamily="34" charset="-34"/>
          </a:endParaRPr>
        </a:p>
      </dsp:txBody>
      <dsp:txXfrm>
        <a:off x="8543398" y="59098"/>
        <a:ext cx="1899554" cy="25765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Process7#1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presOf axis="self"/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889937" cy="495935"/>
          </a:xfrm>
          <a:prstGeom prst="rect">
            <a:avLst/>
          </a:prstGeom>
        </p:spPr>
        <p:txBody>
          <a:bodyPr vert="horz" lIns="90975" tIns="45487" rIns="90975" bIns="4548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777610" y="5"/>
            <a:ext cx="2889937" cy="495935"/>
          </a:xfrm>
          <a:prstGeom prst="rect">
            <a:avLst/>
          </a:prstGeom>
        </p:spPr>
        <p:txBody>
          <a:bodyPr vert="horz" lIns="90975" tIns="45487" rIns="90975" bIns="45487" rtlCol="0"/>
          <a:lstStyle>
            <a:lvl1pPr algn="r">
              <a:defRPr sz="1200"/>
            </a:lvl1pPr>
          </a:lstStyle>
          <a:p>
            <a:fld id="{274219BB-C8BA-4E05-AB61-568CF87E8C0A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5" y="9421046"/>
            <a:ext cx="2889937" cy="495935"/>
          </a:xfrm>
          <a:prstGeom prst="rect">
            <a:avLst/>
          </a:prstGeom>
        </p:spPr>
        <p:txBody>
          <a:bodyPr vert="horz" lIns="90975" tIns="45487" rIns="90975" bIns="4548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777610" y="9421046"/>
            <a:ext cx="2889937" cy="495935"/>
          </a:xfrm>
          <a:prstGeom prst="rect">
            <a:avLst/>
          </a:prstGeom>
        </p:spPr>
        <p:txBody>
          <a:bodyPr vert="horz" lIns="90975" tIns="45487" rIns="90975" bIns="45487" rtlCol="0" anchor="b"/>
          <a:lstStyle>
            <a:lvl1pPr algn="r">
              <a:defRPr sz="1200"/>
            </a:lvl1pPr>
          </a:lstStyle>
          <a:p>
            <a:fld id="{814EE047-8FD5-4148-89AE-BFEAD17766A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173479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889937" cy="495935"/>
          </a:xfrm>
          <a:prstGeom prst="rect">
            <a:avLst/>
          </a:prstGeom>
        </p:spPr>
        <p:txBody>
          <a:bodyPr vert="horz" lIns="90975" tIns="45487" rIns="90975" bIns="45487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777610" y="5"/>
            <a:ext cx="2889937" cy="495935"/>
          </a:xfrm>
          <a:prstGeom prst="rect">
            <a:avLst/>
          </a:prstGeom>
        </p:spPr>
        <p:txBody>
          <a:bodyPr vert="horz" lIns="90975" tIns="45487" rIns="90975" bIns="45487" rtlCol="0"/>
          <a:lstStyle>
            <a:lvl1pPr algn="r">
              <a:defRPr sz="1200"/>
            </a:lvl1pPr>
          </a:lstStyle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33338" y="746125"/>
            <a:ext cx="6602412" cy="37179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75" tIns="45487" rIns="90975" bIns="45487" rtlCol="0" anchor="ctr"/>
          <a:lstStyle/>
          <a:p>
            <a:endParaRPr lang="en-US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66909" y="4711389"/>
            <a:ext cx="5335270" cy="4463415"/>
          </a:xfrm>
          <a:prstGeom prst="rect">
            <a:avLst/>
          </a:prstGeom>
        </p:spPr>
        <p:txBody>
          <a:bodyPr vert="horz" lIns="90975" tIns="45487" rIns="90975" bIns="45487" rtlCol="0">
            <a:normAutofit/>
          </a:bodyPr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5" y="9421046"/>
            <a:ext cx="2889937" cy="495935"/>
          </a:xfrm>
          <a:prstGeom prst="rect">
            <a:avLst/>
          </a:prstGeom>
        </p:spPr>
        <p:txBody>
          <a:bodyPr vert="horz" lIns="90975" tIns="45487" rIns="90975" bIns="45487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777610" y="9421046"/>
            <a:ext cx="2889937" cy="495935"/>
          </a:xfrm>
          <a:prstGeom prst="rect">
            <a:avLst/>
          </a:prstGeom>
        </p:spPr>
        <p:txBody>
          <a:bodyPr vert="horz" lIns="90975" tIns="45487" rIns="90975" bIns="45487" rtlCol="0" anchor="b"/>
          <a:lstStyle>
            <a:lvl1pPr algn="r">
              <a:defRPr sz="1200"/>
            </a:lvl1pPr>
          </a:lstStyle>
          <a:p>
            <a:fld id="{DDABFA7C-D9B5-4F9B-8E89-1FB066B9CA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04146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609148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218297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827445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436594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3045747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654895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4264043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873192" algn="l" defTabSz="1218297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69238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5890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0589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8364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1. ผู้ดำเนินการทดสอบมาตรฐานฝีมือแรงงาน ซึ่งดำเนินการทดสอบมาตรฐานฝีมือแรงงานตั้งแต่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100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คนขึ้นไป </a:t>
            </a:r>
          </a:p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ให้เงินช่วยเหลือหรืออุดหนุนปีละ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10,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000 บาทต่อผู้ผ่านการทดสอบทุก 100 คน ส่วนที่เกิน 100 คน </a:t>
            </a:r>
          </a:p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ถ้ามีจำนวนตั้งแต่ 75 คนขึ้นไป ให้เงินอุดหนุนอีก 10,000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3296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2.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ผู้ดำเนินการทดสอบมาตรฐานฝีมือแรงงาน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ซึ่งดำเนินการทดสอบให้แก่ผู้เข้ารับการทดสอบที่กรมพัฒนาฝีมือแรงงาน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ส่งไปทดสอบมาตรฐานฝีมือแรงงานแห่งชาติ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ให้เงินช่วยเหลือหรืออุดหนุนเป็นค่าทดสอบ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4974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3.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ผู้ประกอบกิจการที่ส่งเงินสมทบเข้ากองทุนภายในเวลาที่กำหนดในปีที่ผ่านมา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และได้ดำเนินการพัฒนาฝีมือแรงงาน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ครบตามสัดส่วนที่กฎหมายกำหนดในปีถัดมา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ให้เงินช่วยเหลือหรืออุดหนุนร้อยละ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ของเงินสมทบที่นำส่ง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3235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619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4. นำผลการพัฒนาฝีมือแรงงาน (ฝึกอบรม+ทดสอบ+ประเมินความรู้ความสามารถ) ปี พ.ศ. 2560 รวมกัน ส่วนที่เกินกว่าร้อยละ 70</a:t>
            </a:r>
          </a:p>
          <a:p>
            <a:pPr defTabSz="1216564">
              <a:defRPr/>
            </a:pP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     นำมาขอรับเงินอุดหนุน ในปี พ.ศ. 2561 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2516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6195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5.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ผู้ประกอบกิจการที่ได้รับการรับรองมาตรฐานฝีมือแรงงานของตน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และได้นำมาตรฐานฝีมือแรงงานดังกล่าวไปใช้ในการทดสอบ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ให้แก่ลูกจ้างของตน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ให้เงินช่วยเหลือหรืออุดหนุนในแต่ละสาขาระดับละ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10,000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บาท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7209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2D21D1-52E2-420B-B491-CFF6D7BB79FB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6. ผู้ประกอบกิจการที่ส่งลูกจ้างเข้ารับการทดสอบและผ่านการทดสอบมาตรฐานฝีมือแรงงานแห่งชาติ </a:t>
            </a:r>
          </a:p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และได้จ่ายค่าจ้างให้แก่ลูกจ้างดังกล่าวตามมาตรฐานฝีมือ ไม่น้อยกว่า 180 วัน ให้เงินช่วยเหลือหรืออุดหนุน 1,000 บาทต่อลูกจ้าง 1 คน </a:t>
            </a:r>
          </a:p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ทั้งนี้ ไม่เกินปีละ 100,000 บาท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750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7.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ผู้ประกอบกิจการเป็นค่าใช้จ่ายในการฝึกอบรมฝีมือแรงงานเพื่อพัฒนาทักษะความรู้ให้แก่ลูกจ้าง</a:t>
            </a:r>
          </a:p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เพื่อเป็นการสร้างสรรค์นวัตกรรมหรือนำเทคโนโลยีมาใช้ในการผลิตสินค้าหรือบริการ ให้เงินช่วยเหลือหรืออุดหนุนเท่าที่จ่ายจริง </a:t>
            </a:r>
          </a:p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ไม่เกินปีละ 100,000 บาท ทั้งนี้ หลักสูตรการฝึกอบรมให้เป็นไปตามหลักเกณฑ์ที่คณะกรรมการส่งเสริมการพัฒนาฝีมือแรงงานประกาศกำหนด 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(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เพิ่มเติมใหม่</a:t>
            </a:r>
            <a:r>
              <a:rPr lang="en-US" sz="2400" b="1" dirty="0">
                <a:latin typeface="KodchiangUPC" pitchFamily="18" charset="-34"/>
                <a:cs typeface="KodchiangUPC" pitchFamily="18" charset="-34"/>
              </a:rPr>
              <a:t>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3471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8. ผู้ดำเนินการทดสอบมาตรฐานฝีมือแรงงานตามมาตรา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24 </a:t>
            </a:r>
            <a:r>
              <a:rPr lang="th-TH" sz="2400" dirty="0">
                <a:latin typeface="KodchiangUPC" pitchFamily="18" charset="-34"/>
                <a:cs typeface="KodchiangUPC" pitchFamily="18" charset="-34"/>
              </a:rPr>
              <a:t>หรือศูนย์ประเมินความรู้ความสามารถตามมาตรา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26/4 (2)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ที่เป็นหน่วยงานของรัฐ ซึ่งส่งเงินค่าทดสอบหรือค่าธรรมเนียมเข้ากองทุน ให้เงินช่วยเหลือหรืออุดหนุนเท่ากับจำนวนเงินที่ส่งเข้ากองทุน </a:t>
            </a:r>
            <a:r>
              <a:rPr lang="th-TH" sz="2400" b="1" dirty="0">
                <a:latin typeface="KodchiangUPC" pitchFamily="18" charset="-34"/>
                <a:cs typeface="KodchiangUPC" pitchFamily="18" charset="-34"/>
              </a:rPr>
              <a:t>(เพิ่มเติมใหม่)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74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6195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11. 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ผู้ประสงค์จะขอรับเงินช่วยเหลือหรืออุดหนุนจากกองทุนพัฒนาฝีมือแรงงาน </a:t>
            </a:r>
            <a:endParaRPr lang="th-TH" sz="2400" dirty="0">
              <a:latin typeface="KodchiangUPC" pitchFamily="18" charset="-34"/>
              <a:cs typeface="KodchiangUPC" pitchFamily="18" charset="-34"/>
            </a:endParaRPr>
          </a:p>
          <a:p>
            <a:pPr defTabSz="1216564">
              <a:defRPr/>
            </a:pPr>
            <a:r>
              <a:rPr lang="th-TH" sz="2400" dirty="0">
                <a:latin typeface="KodchiangUPC" pitchFamily="18" charset="-34"/>
                <a:cs typeface="KodchiangUPC" pitchFamily="18" charset="-34"/>
              </a:rPr>
              <a:t>     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กรณีสิทธิขอรับเงินช่วยเหลือหรืออุดหนุนเกิดมีขึ้นในปีใด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ให้ยื่นคำขอรับเงินช่วยเหลือหรืออุดหนุน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ภายในวันที่</a:t>
            </a:r>
            <a:r>
              <a:rPr lang="en-US" sz="2400" dirty="0">
                <a:latin typeface="KodchiangUPC" pitchFamily="18" charset="-34"/>
                <a:cs typeface="KodchiangUPC" pitchFamily="18" charset="-34"/>
              </a:rPr>
              <a:t> 31 </a:t>
            </a:r>
            <a:r>
              <a:rPr lang="en-US" sz="2400" dirty="0" err="1">
                <a:latin typeface="KodchiangUPC" pitchFamily="18" charset="-34"/>
                <a:cs typeface="KodchiangUPC" pitchFamily="18" charset="-34"/>
              </a:rPr>
              <a:t>มีนาคมของปีถัดไป</a:t>
            </a:r>
            <a:endParaRPr lang="en-US" sz="2400" dirty="0"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260796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3338" y="746125"/>
            <a:ext cx="6602412" cy="37179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173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fld id="{254255FF-0A66-44D8-A798-8E4DBC032155}" type="datetime1">
              <a:rPr lang="th-TH" smtClean="0"/>
              <a:pPr/>
              <a:t>06/12/60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DABFA7C-D9B5-4F9B-8E89-1FB066B9CA25}" type="slidenum">
              <a:rPr lang="en-US" smtClean="0"/>
              <a:pPr/>
              <a:t>78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313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487490" cy="685604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412583" y="680634"/>
            <a:ext cx="60936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358624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333230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95575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1218724" y="4344406"/>
            <a:ext cx="10359152" cy="1975561"/>
          </a:xfrm>
        </p:spPr>
        <p:txBody>
          <a:bodyPr/>
          <a:lstStyle>
            <a:lvl1pPr marR="10883" algn="l">
              <a:defRPr sz="48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8724" y="2835297"/>
            <a:ext cx="10359152" cy="1509109"/>
          </a:xfrm>
        </p:spPr>
        <p:txBody>
          <a:bodyPr lIns="119715" tIns="54416" anchor="b"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544159" indent="0" algn="ctr">
              <a:buNone/>
            </a:lvl2pPr>
            <a:lvl3pPr marL="1088319" indent="0" algn="ctr">
              <a:buNone/>
            </a:lvl3pPr>
            <a:lvl4pPr marL="1632478" indent="0" algn="ctr">
              <a:buNone/>
            </a:lvl4pPr>
            <a:lvl5pPr marL="2176638" indent="0" algn="ctr">
              <a:buNone/>
            </a:lvl5pPr>
            <a:lvl6pPr marL="2720797" indent="0" algn="ctr">
              <a:buNone/>
            </a:lvl6pPr>
            <a:lvl7pPr marL="3264957" indent="0" algn="ctr">
              <a:buNone/>
            </a:lvl7pPr>
            <a:lvl8pPr marL="3809116" indent="0" algn="ctr">
              <a:buNone/>
            </a:lvl8pPr>
            <a:lvl9pPr marL="4353276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56" name="Rectangle 55"/>
          <p:cNvSpPr/>
          <p:nvPr/>
        </p:nvSpPr>
        <p:spPr>
          <a:xfrm>
            <a:off x="340255" y="5048563"/>
            <a:ext cx="97498" cy="16920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340255" y="4797930"/>
            <a:ext cx="97498" cy="228653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340255" y="4638759"/>
            <a:ext cx="97498" cy="13719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340255" y="4543611"/>
            <a:ext cx="97498" cy="73169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6436088" y="1074137"/>
            <a:ext cx="5760597" cy="579254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498426" y="0"/>
            <a:ext cx="7349843" cy="661686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6631432" y="1286271"/>
            <a:ext cx="4115753" cy="158434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7921705" y="0"/>
            <a:ext cx="3656171" cy="42681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7921705" y="4268188"/>
            <a:ext cx="4265533" cy="114326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7921705" y="0"/>
            <a:ext cx="1828086" cy="426818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7928053" y="4247547"/>
            <a:ext cx="2786561" cy="261204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7921705" y="4268188"/>
            <a:ext cx="2132767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7921705" y="1371918"/>
            <a:ext cx="4265533" cy="289627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7921705" y="1753006"/>
            <a:ext cx="4265533" cy="251518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1320284" y="4268188"/>
            <a:ext cx="6601421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710922" y="4268188"/>
            <a:ext cx="7109222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488908" y="2438965"/>
            <a:ext cx="7515463" cy="182922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488908" y="2134094"/>
            <a:ext cx="7515463" cy="2134094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6093619" y="4268188"/>
            <a:ext cx="1828086" cy="259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08832" tIns="54416" rIns="108832" bIns="54416" anchor="t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2168" y="1351985"/>
            <a:ext cx="7621086" cy="977712"/>
          </a:xfrm>
        </p:spPr>
        <p:txBody>
          <a:bodyPr lIns="97949" tIns="54416" bIns="0" anchor="t"/>
          <a:lstStyle>
            <a:lvl1pPr marL="65299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84024" y="402358"/>
            <a:ext cx="11334131" cy="886470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168" y="512183"/>
            <a:ext cx="10871016" cy="777420"/>
          </a:xfrm>
        </p:spPr>
        <p:txBody>
          <a:bodyPr tIns="76182"/>
          <a:lstStyle>
            <a:lvl1pPr algn="l">
              <a:buNone/>
              <a:defRPr sz="4500" b="0" cap="none" spc="-179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8" name="Rectangle 7"/>
          <p:cNvSpPr/>
          <p:nvPr/>
        </p:nvSpPr>
        <p:spPr>
          <a:xfrm flipH="1">
            <a:off x="495190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547931" y="680634"/>
            <a:ext cx="36562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597700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635355" y="680634"/>
            <a:ext cx="12187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67043" y="680634"/>
            <a:ext cx="48749" cy="36584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362" y="512182"/>
            <a:ext cx="10968514" cy="914612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18883" y="1770911"/>
            <a:ext cx="5382697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4701" y="1770911"/>
            <a:ext cx="5382697" cy="4527011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359"/>
            <a:ext cx="11818156" cy="886470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836" y="512182"/>
            <a:ext cx="10359152" cy="914612"/>
          </a:xfrm>
        </p:spPr>
        <p:txBody>
          <a:bodyPr anchor="t"/>
          <a:lstStyle>
            <a:lvl1pPr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362" y="1810169"/>
            <a:ext cx="5384813" cy="639910"/>
          </a:xfrm>
        </p:spPr>
        <p:txBody>
          <a:bodyPr anchor="ctr"/>
          <a:lstStyle>
            <a:lvl1pPr marL="87066" indent="0" algn="l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6190949" y="1810169"/>
            <a:ext cx="5386928" cy="639910"/>
          </a:xfrm>
        </p:spPr>
        <p:txBody>
          <a:bodyPr anchor="ctr"/>
          <a:lstStyle>
            <a:lvl1pPr marL="87066" indent="0">
              <a:buNone/>
              <a:defRPr sz="2900" b="1">
                <a:solidFill>
                  <a:schemeClr val="accent2"/>
                </a:solidFill>
              </a:defRPr>
            </a:lvl1pPr>
            <a:lvl2pPr>
              <a:buNone/>
              <a:defRPr sz="2400" b="1"/>
            </a:lvl2pPr>
            <a:lvl3pPr>
              <a:buNone/>
              <a:defRPr sz="2100" b="1"/>
            </a:lvl3pPr>
            <a:lvl4pPr>
              <a:buNone/>
              <a:defRPr sz="1900" b="1"/>
            </a:lvl4pPr>
            <a:lvl5pPr>
              <a:buNone/>
              <a:defRPr sz="19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9362" y="2459606"/>
            <a:ext cx="5384813" cy="396026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0949" y="2459606"/>
            <a:ext cx="5386928" cy="3960269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17008" y="680634"/>
            <a:ext cx="60936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63049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37655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99615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252356" y="680634"/>
            <a:ext cx="36562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302125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339779" y="680634"/>
            <a:ext cx="12187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371468" y="680634"/>
            <a:ext cx="48749" cy="36584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8724" y="512182"/>
            <a:ext cx="10359152" cy="914612"/>
          </a:xfrm>
        </p:spPr>
        <p:txBody>
          <a:bodyPr/>
          <a:lstStyle>
            <a:lvl1pPr>
              <a:defRPr sz="4800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043" y="273113"/>
            <a:ext cx="10968514" cy="1162319"/>
          </a:xfrm>
        </p:spPr>
        <p:txBody>
          <a:bodyPr anchor="ctr"/>
          <a:lstStyle>
            <a:lvl1pPr algn="l">
              <a:buNone/>
              <a:defRPr sz="43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043" y="1435432"/>
            <a:ext cx="3351490" cy="4573059"/>
          </a:xfrm>
        </p:spPr>
        <p:txBody>
          <a:bodyPr/>
          <a:lstStyle>
            <a:lvl1pPr marL="65299" indent="0">
              <a:buNone/>
              <a:defRPr sz="2100"/>
            </a:lvl1pPr>
            <a:lvl2pPr>
              <a:buNone/>
              <a:defRPr sz="1400"/>
            </a:lvl2pPr>
            <a:lvl3pPr>
              <a:buNone/>
              <a:defRPr sz="1200"/>
            </a:lvl3pPr>
            <a:lvl4pPr>
              <a:buNone/>
              <a:defRPr sz="1100"/>
            </a:lvl4pPr>
            <a:lvl5pPr>
              <a:buNone/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0214" y="1435432"/>
            <a:ext cx="7312343" cy="457305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90518" y="0"/>
            <a:ext cx="11699748" cy="1878472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484071" y="1885464"/>
            <a:ext cx="11705589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11370418" y="1198120"/>
            <a:ext cx="132794" cy="171221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1218724" y="441354"/>
            <a:ext cx="9140429" cy="701911"/>
          </a:xfrm>
        </p:spPr>
        <p:txBody>
          <a:bodyPr anchor="b"/>
          <a:lstStyle>
            <a:lvl1pPr algn="l">
              <a:buNone/>
              <a:defRPr sz="2500" b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90518" y="1894219"/>
            <a:ext cx="11699748" cy="4961293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8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1218724" y="1150410"/>
            <a:ext cx="9140429" cy="685959"/>
          </a:xfrm>
        </p:spPr>
        <p:txBody>
          <a:bodyPr/>
          <a:lstStyle>
            <a:lvl1pPr marL="32650" indent="0">
              <a:spcBef>
                <a:spcPts val="0"/>
              </a:spcBef>
              <a:buNone/>
              <a:defRPr sz="17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11573539" y="1350555"/>
            <a:ext cx="132794" cy="171221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11111196" y="1453742"/>
            <a:ext cx="132794" cy="171221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632627" y="55512"/>
            <a:ext cx="2843689" cy="365210"/>
          </a:xfrm>
        </p:spPr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218724" y="55512"/>
            <a:ext cx="7413903" cy="36521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76316" y="55512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5748" y="274703"/>
            <a:ext cx="2640568" cy="5852880"/>
          </a:xfrm>
        </p:spPr>
        <p:txBody>
          <a:bodyPr vert="eaVert"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483" y="274703"/>
            <a:ext cx="7820144" cy="585288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487490" cy="6856043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340255" y="5048563"/>
            <a:ext cx="97498" cy="16920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340255" y="4797930"/>
            <a:ext cx="97498" cy="228653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340255" y="4638759"/>
            <a:ext cx="97498" cy="13719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340255" y="4543611"/>
            <a:ext cx="97498" cy="73169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412583" y="680634"/>
            <a:ext cx="60936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358624" y="680634"/>
            <a:ext cx="36562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333230" y="680634"/>
            <a:ext cx="12187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95575" y="680634"/>
            <a:ext cx="12187" cy="36584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8832" tIns="54416" rIns="108832" bIns="54416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1218724" y="512182"/>
            <a:ext cx="10359152" cy="914612"/>
          </a:xfrm>
          <a:prstGeom prst="rect">
            <a:avLst/>
          </a:prstGeom>
        </p:spPr>
        <p:txBody>
          <a:bodyPr vert="horz" lIns="108832" tIns="54416" rIns="108832" bIns="54416" anchor="t">
            <a:no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1218724" y="1783973"/>
            <a:ext cx="10359152" cy="4573059"/>
          </a:xfrm>
          <a:prstGeom prst="rect">
            <a:avLst/>
          </a:prstGeom>
        </p:spPr>
        <p:txBody>
          <a:bodyPr vert="horz" lIns="108832" tIns="54416" rIns="108832" bIns="54416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8632627" y="6418161"/>
            <a:ext cx="2843689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l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fld id="{45511860-6ED5-4714-A643-7AF1950C1934}" type="datetime1">
              <a:rPr lang="en-US" smtClean="0"/>
              <a:pPr/>
              <a:t>12/6/2017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18724" y="6418161"/>
            <a:ext cx="7413903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r" eaLnBrk="1" latinLnBrk="0" hangingPunct="1">
              <a:defRPr kumimoji="0" sz="13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1476316" y="6418161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  <a:extLst/>
          </a:lstStyle>
          <a:p>
            <a:fld id="{E343B473-D533-461D-A761-DB0447F08C0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57" r:id="rId1"/>
    <p:sldLayoutId id="2147484058" r:id="rId2"/>
    <p:sldLayoutId id="2147484059" r:id="rId3"/>
    <p:sldLayoutId id="2147484060" r:id="rId4"/>
    <p:sldLayoutId id="2147484061" r:id="rId5"/>
    <p:sldLayoutId id="2147484062" r:id="rId6"/>
    <p:sldLayoutId id="2147484063" r:id="rId7"/>
    <p:sldLayoutId id="2147484064" r:id="rId8"/>
    <p:sldLayoutId id="2147484065" r:id="rId9"/>
    <p:sldLayoutId id="2147484066" r:id="rId10"/>
    <p:sldLayoutId id="214748406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800" kern="1200" spc="-119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89743" indent="-408120" algn="l" rtl="0" eaLnBrk="1" latinLnBrk="0" hangingPunct="1">
        <a:spcBef>
          <a:spcPts val="833"/>
        </a:spcBef>
        <a:buClr>
          <a:schemeClr val="tx2"/>
        </a:buClr>
        <a:buSzPct val="95000"/>
        <a:buFont typeface="Wingdings"/>
        <a:buChar char=""/>
        <a:defRPr kumimoji="0"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881538" indent="-34010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186268" indent="-27208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501880" indent="-27208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1763077" indent="-250313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035156" indent="-250313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263703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2492250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2720797" indent="-217664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4415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8831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6324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17663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72079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2649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8091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35327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3.jpeg"/><Relationship Id="rId7" Type="http://schemas.openxmlformats.org/officeDocument/2006/relationships/diagramLayout" Target="../diagrams/layout1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1.xml"/><Relationship Id="rId5" Type="http://schemas.openxmlformats.org/officeDocument/2006/relationships/image" Target="../media/image5.png"/><Relationship Id="rId10" Type="http://schemas.microsoft.com/office/2007/relationships/diagramDrawing" Target="../diagrams/drawing1.xml"/><Relationship Id="rId4" Type="http://schemas.openxmlformats.org/officeDocument/2006/relationships/image" Target="../media/image4.jpeg"/><Relationship Id="rId9" Type="http://schemas.openxmlformats.org/officeDocument/2006/relationships/diagramColors" Target="../diagrams/colors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9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9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9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9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9.pn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1.xml"/><Relationship Id="rId3" Type="http://schemas.openxmlformats.org/officeDocument/2006/relationships/image" Target="../media/image9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14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14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hyperlink" Target="&#3649;&#3610;&#3610;&#3615;&#3629;&#3619;&#3660;&#3617;&#3611;&#3619;&#3632;&#3609;&#3629;&#3617;-&#3627;&#3609;&#3637;&#3657;&#3626;&#3641;&#3597;/&#3588;&#3635;&#3586;&#3629;&#3611;&#3619;&#3632;&#3609;&#3629;&#3617;&#3627;&#3621;&#3633;&#3591;&#3614;&#3636;&#3614;&#3634;&#3585;&#3625;&#3634;.pdf" TargetMode="Externa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diagramLayout" Target="../diagrams/layout17.xml"/><Relationship Id="rId7" Type="http://schemas.openxmlformats.org/officeDocument/2006/relationships/image" Target="../media/image9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Layout" Target="../diagrams/layout18.xml"/><Relationship Id="rId7" Type="http://schemas.openxmlformats.org/officeDocument/2006/relationships/image" Target="../media/image9.png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7" Type="http://schemas.openxmlformats.org/officeDocument/2006/relationships/image" Target="../media/image22.png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7" Type="http://schemas.openxmlformats.org/officeDocument/2006/relationships/image" Target="../media/image34.png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ยึด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9B3ADFCA-84E1-4149-B95F-90388375D48F}" type="slidenum">
              <a:rPr lang="en-US" smtClean="0"/>
              <a:pPr/>
              <a:t>1</a:t>
            </a:fld>
            <a:endParaRPr lang="en-US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 l="2286" t="2374" r="43231" b="87207"/>
          <a:stretch>
            <a:fillRect/>
          </a:stretch>
        </p:blipFill>
        <p:spPr bwMode="auto">
          <a:xfrm>
            <a:off x="0" y="0"/>
            <a:ext cx="12187238" cy="12147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8" descr="3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17474" y="5158983"/>
            <a:ext cx="4269765" cy="134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" descr="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5182802"/>
            <a:ext cx="4077224" cy="134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8937" y="5158983"/>
            <a:ext cx="4013749" cy="134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สี่เหลี่ยมผืนผ้า 1"/>
          <p:cNvSpPr>
            <a:spLocks noChangeArrowheads="1"/>
          </p:cNvSpPr>
          <p:nvPr/>
        </p:nvSpPr>
        <p:spPr bwMode="auto">
          <a:xfrm>
            <a:off x="476025" y="1485578"/>
            <a:ext cx="11323975" cy="848559"/>
          </a:xfrm>
          <a:prstGeom prst="rect">
            <a:avLst/>
          </a:prstGeom>
          <a:gradFill rotWithShape="1">
            <a:gsLst>
              <a:gs pos="0">
                <a:srgbClr val="FFFF80"/>
              </a:gs>
              <a:gs pos="50000">
                <a:srgbClr val="FFFFB3"/>
              </a:gs>
              <a:gs pos="100000">
                <a:srgbClr val="FFFFDA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</p:spPr>
        <p:txBody>
          <a:bodyPr wrap="square" lIns="108832" tIns="54416" rIns="108832" bIns="54416">
            <a:spAutoFit/>
          </a:bodyPr>
          <a:lstStyle/>
          <a:p>
            <a:pPr algn="ctr" eaLnBrk="1" hangingPunct="1"/>
            <a:r>
              <a:rPr lang="th-TH" sz="4800" b="1" dirty="0">
                <a:solidFill>
                  <a:schemeClr val="bg1"/>
                </a:solidFill>
                <a:latin typeface="TH SarabunPSK" pitchFamily="34" charset="-34"/>
              </a:rPr>
              <a:t>การส่งเสริมการพัฒนาฝีมือแรงงาน</a:t>
            </a:r>
            <a:endParaRPr lang="th-TH" sz="5700" b="1" dirty="0">
              <a:solidFill>
                <a:schemeClr val="bg1"/>
              </a:solidFill>
              <a:latin typeface="TH SarabunPSK" pitchFamily="34" charset="-34"/>
            </a:endParaRPr>
          </a:p>
        </p:txBody>
      </p: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1192854528"/>
              </p:ext>
            </p:extLst>
          </p:nvPr>
        </p:nvGraphicFramePr>
        <p:xfrm>
          <a:off x="1142519" y="1845618"/>
          <a:ext cx="9997414" cy="4064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4939107" y="6448960"/>
            <a:ext cx="7225287" cy="365210"/>
          </a:xfrm>
        </p:spPr>
        <p:txBody>
          <a:bodyPr/>
          <a:lstStyle/>
          <a:p>
            <a:pPr algn="ctr"/>
            <a:r>
              <a:rPr lang="th-TH" dirty="0"/>
              <a:t>                                                                                                                   กองส่งเสริมการพัฒนาฝีมือแรงงาน</a:t>
            </a:r>
            <a:endParaRPr lang="en-US" dirty="0"/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216856" y="6382122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76084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125067" y="45418"/>
            <a:ext cx="10359152" cy="914612"/>
          </a:xfrm>
        </p:spPr>
        <p:txBody>
          <a:bodyPr>
            <a:normAutofit/>
          </a:bodyPr>
          <a:lstStyle/>
          <a:p>
            <a:pPr lvl="0"/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พ.ศ. 2545</a:t>
            </a:r>
            <a:endParaRPr lang="th-TH" sz="4800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7068" y="915179"/>
            <a:ext cx="11711213" cy="1002447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pPr>
              <a:defRPr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จุดประสงค์ </a:t>
            </a:r>
            <a:r>
              <a:rPr lang="en-US" sz="2900" b="1" dirty="0">
                <a:latin typeface="FreesiaUPC" pitchFamily="34" charset="-34"/>
                <a:cs typeface="FreesiaUPC" pitchFamily="34" charset="-34"/>
              </a:rPr>
              <a:t>:</a:t>
            </a:r>
            <a:br>
              <a:rPr lang="en-US" sz="2900" b="1" dirty="0"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เพื่อส่งเสริมให้สถานประกอบกิจการ มีส่วนร่วมในการพัฒนาฝีมือแรงงานมากยิ่งขึ้น โดย</a:t>
            </a:r>
          </a:p>
        </p:txBody>
      </p:sp>
      <p:graphicFrame>
        <p:nvGraphicFramePr>
          <p:cNvPr id="8" name="Diagram 5"/>
          <p:cNvGraphicFramePr/>
          <p:nvPr>
            <p:extLst>
              <p:ext uri="{D42A27DB-BD31-4B8C-83A1-F6EECF244321}">
                <p14:modId xmlns:p14="http://schemas.microsoft.com/office/powerpoint/2010/main" val="2609262665"/>
              </p:ext>
            </p:extLst>
          </p:nvPr>
        </p:nvGraphicFramePr>
        <p:xfrm>
          <a:off x="619070" y="1989634"/>
          <a:ext cx="11235189" cy="47159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980826" y="6382122"/>
            <a:ext cx="7225287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278195" y="5950074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326933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ข้อความ 1"/>
          <p:cNvSpPr>
            <a:spLocks noGrp="1"/>
          </p:cNvSpPr>
          <p:nvPr>
            <p:ph type="body" idx="1"/>
          </p:nvPr>
        </p:nvSpPr>
        <p:spPr>
          <a:xfrm>
            <a:off x="571238" y="1413570"/>
            <a:ext cx="11044762" cy="4176464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thaiDist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	กองทุนพัฒนาฝีมือแรงงานจัดตั้งขึ้นตามพระราชบัญญัติส่งเสริม</a:t>
            </a:r>
            <a:b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พ.ศ. 2545 มีวัตถุประสงค์เพื่อเป็นทุนหมุนเวียนสำหรับใช้จ่ายเกี่ยวกับการส่งเสริมการพัฒนาฝีมือแรงงาน </a:t>
            </a:r>
          </a:p>
          <a:p>
            <a:pPr algn="thaiDist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	มาตรา 28 บัญญัติให้ใช้จ่ายเงินกองทุน เพื่อให้กู้ยืมเป็นค่าใช้จ่าย</a:t>
            </a:r>
            <a:b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ในการฝึกอบรมฝีมือแรงงาน หรือการทดสอบมาตรฐานฝีมือแรงงาน </a:t>
            </a:r>
            <a:b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และช่วยเหลือหรืออุดหนุนกิจการใดๆ ที่เกี่ยวกับการส่งเสริมการพัฒนาฝีมือแรงงาน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 2"/>
          <p:cNvSpPr>
            <a:spLocks noGrp="1"/>
          </p:cNvSpPr>
          <p:nvPr>
            <p:ph type="title"/>
          </p:nvPr>
        </p:nvSpPr>
        <p:spPr>
          <a:xfrm>
            <a:off x="919683" y="275833"/>
            <a:ext cx="10359152" cy="705689"/>
          </a:xfrm>
          <a:noFill/>
          <a:ln>
            <a:noFill/>
          </a:ln>
        </p:spPr>
        <p:txBody>
          <a:bodyPr>
            <a:noAutofit/>
          </a:bodyPr>
          <a:lstStyle/>
          <a:p>
            <a:pPr algn="ctr"/>
            <a:r>
              <a:rPr lang="th-TH" sz="48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sz="48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>
          <a:xfrm>
            <a:off x="4654022" y="6310781"/>
            <a:ext cx="7225287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5950074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505851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66452" y="107773"/>
            <a:ext cx="10968514" cy="1233789"/>
          </a:xfrm>
        </p:spPr>
        <p:txBody>
          <a:bodyPr>
            <a:normAutofit/>
          </a:bodyPr>
          <a:lstStyle/>
          <a:p>
            <a:pPr algn="ctr"/>
            <a:r>
              <a:rPr lang="th-TH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666451" y="477466"/>
            <a:ext cx="4475033" cy="1357636"/>
          </a:xfrm>
        </p:spPr>
        <p:txBody>
          <a:bodyPr>
            <a:normAutofit/>
          </a:bodyPr>
          <a:lstStyle/>
          <a:p>
            <a:pPr algn="l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ภารกิจ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746990907"/>
              </p:ext>
            </p:extLst>
          </p:nvPr>
        </p:nvGraphicFramePr>
        <p:xfrm>
          <a:off x="571238" y="2000703"/>
          <a:ext cx="11235189" cy="2429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21011" y="4941962"/>
            <a:ext cx="11233248" cy="1279446"/>
          </a:xfrm>
          <a:prstGeom prst="rect">
            <a:avLst/>
          </a:prstGeom>
          <a:solidFill>
            <a:schemeClr val="tx1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เพื่อส่งเสริมการพัฒนาฝีมือแรงงาน ให้แรงงานมีผลิตภาพสูงขึ้น </a:t>
            </a:r>
          </a:p>
          <a:p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เพิ่มขีดความสามารถในการแข่งขันของประเทศ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148825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98012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1233202" y="405458"/>
            <a:ext cx="9900977" cy="2543023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sz="53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การดำเนินการ</a:t>
            </a:r>
          </a:p>
          <a:p>
            <a:pPr algn="ctr"/>
            <a:r>
              <a:rPr lang="th-TH" sz="53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ให้เงินช่วยเหลือหรืออุดหนุนและการให้กู้ยืมเงิน</a:t>
            </a:r>
            <a:r>
              <a:rPr lang="en-US" sz="53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53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5300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กองทุนพัฒนาฝีมือแรงงาน</a:t>
            </a:r>
            <a:endParaRPr lang="en-US" sz="53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ชื่อเรื่องรอง 2"/>
          <p:cNvSpPr txBox="1">
            <a:spLocks/>
          </p:cNvSpPr>
          <p:nvPr/>
        </p:nvSpPr>
        <p:spPr>
          <a:xfrm>
            <a:off x="2234023" y="2997746"/>
            <a:ext cx="8226386" cy="936104"/>
          </a:xfrm>
          <a:prstGeom prst="rect">
            <a:avLst/>
          </a:prstGeom>
        </p:spPr>
        <p:txBody>
          <a:bodyPr>
            <a:norm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algn="ctr"/>
            <a:r>
              <a:rPr lang="th-TH" sz="5300" b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ประจำปีงบประมาณ พ.ศ. 2561</a:t>
            </a:r>
            <a:endParaRPr lang="en-US" sz="5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D:\บรรยาย สปก.60\New folder (3)\Business_Process_-_Numbere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13099" y="3501802"/>
            <a:ext cx="9854667" cy="3600400"/>
          </a:xfrm>
          <a:prstGeom prst="rect">
            <a:avLst/>
          </a:prstGeom>
          <a:noFill/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821946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 txBox="1">
            <a:spLocks/>
          </p:cNvSpPr>
          <p:nvPr/>
        </p:nvSpPr>
        <p:spPr>
          <a:xfrm>
            <a:off x="549003" y="332733"/>
            <a:ext cx="11016930" cy="936821"/>
          </a:xfrm>
          <a:prstGeom prst="rect">
            <a:avLst/>
          </a:prstGeom>
        </p:spPr>
        <p:txBody>
          <a:bodyPr vert="horz" lIns="121899" tIns="60949" rIns="121899" bIns="60949">
            <a:noAutofit/>
          </a:bodyPr>
          <a:lstStyle/>
          <a:p>
            <a:pPr marL="365696" indent="-365696" algn="ctr">
              <a:spcBef>
                <a:spcPts val="800"/>
              </a:spcBef>
              <a:buClr>
                <a:schemeClr val="accent1"/>
              </a:buClr>
              <a:buSzPct val="70000"/>
              <a:defRPr/>
            </a:pPr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งบประมาณปี พ.ศ. 2561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41006" y="1917445"/>
            <a:ext cx="6142283" cy="861974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การให้เงินช่วยเหลือหรืออุดหนุน</a:t>
            </a:r>
            <a:endParaRPr lang="en-US" sz="4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68858" y="2779419"/>
            <a:ext cx="5086578" cy="1904254"/>
          </a:xfrm>
          <a:prstGeom prst="ellipse">
            <a:avLst/>
          </a:prstGeom>
          <a:solidFill>
            <a:srgbClr val="00FFCC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15 ล้านบาท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15"/>
          <p:cNvSpPr/>
          <p:nvPr/>
        </p:nvSpPr>
        <p:spPr>
          <a:xfrm>
            <a:off x="693019" y="1845418"/>
            <a:ext cx="6046309" cy="3600600"/>
          </a:xfrm>
          <a:prstGeom prst="roundRect">
            <a:avLst/>
          </a:prstGeom>
          <a:noFill/>
          <a:ln>
            <a:solidFill>
              <a:schemeClr val="accent3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en-US"/>
          </a:p>
        </p:txBody>
      </p: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9A5EA60-D322-42AA-91E5-FC27F980AF1D}"/>
              </a:ext>
            </a:extLst>
          </p:cNvPr>
          <p:cNvSpPr txBox="1"/>
          <p:nvPr/>
        </p:nvSpPr>
        <p:spPr>
          <a:xfrm>
            <a:off x="7895282" y="1917445"/>
            <a:ext cx="3071141" cy="861974"/>
          </a:xfrm>
          <a:prstGeom prst="rect">
            <a:avLst/>
          </a:prstGeom>
          <a:noFill/>
        </p:spPr>
        <p:txBody>
          <a:bodyPr wrap="square" lIns="121899" tIns="60949" rIns="121899" bIns="60949" rtlCol="0">
            <a:spAutoFit/>
          </a:bodyPr>
          <a:lstStyle/>
          <a:p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การให้กู้ยืมเงิน</a:t>
            </a:r>
            <a:endParaRPr lang="en-US" sz="4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B5B73DE6-459C-4D63-9796-B8303B408B28}"/>
              </a:ext>
            </a:extLst>
          </p:cNvPr>
          <p:cNvSpPr txBox="1"/>
          <p:nvPr/>
        </p:nvSpPr>
        <p:spPr>
          <a:xfrm>
            <a:off x="7511389" y="2763482"/>
            <a:ext cx="3742953" cy="1904254"/>
          </a:xfrm>
          <a:prstGeom prst="ellipse">
            <a:avLst/>
          </a:prstGeom>
          <a:solidFill>
            <a:srgbClr val="92D050"/>
          </a:solidFill>
        </p:spPr>
        <p:txBody>
          <a:bodyPr wrap="square" lIns="121899" tIns="60949" rIns="121899" bIns="60949" rtlCol="0">
            <a:spAutoFit/>
          </a:bodyPr>
          <a:lstStyle/>
          <a:p>
            <a:pPr algn="ctr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</a:t>
            </a:r>
            <a: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70 ล้านบาท</a:t>
            </a:r>
            <a:endParaRPr lang="en-US" sz="4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สี่เหลี่ยมมุมมน 14">
            <a:extLst>
              <a:ext uri="{FF2B5EF4-FFF2-40B4-BE49-F238E27FC236}">
                <a16:creationId xmlns:a16="http://schemas.microsoft.com/office/drawing/2014/main" xmlns="" id="{74CE67B9-EE56-4B53-B2D2-D55CDDC8AE7C}"/>
              </a:ext>
            </a:extLst>
          </p:cNvPr>
          <p:cNvSpPr/>
          <p:nvPr/>
        </p:nvSpPr>
        <p:spPr>
          <a:xfrm>
            <a:off x="7223469" y="1845418"/>
            <a:ext cx="4414766" cy="3600600"/>
          </a:xfrm>
          <a:prstGeom prst="round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1687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188963" y="1769844"/>
            <a:ext cx="11593287" cy="324412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lIns="91388" tIns="45692" rIns="91388" bIns="45692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endParaRPr lang="th-TH" sz="10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การให้เงินช่วยเหลือหรืออุดหนุนกองทุนพัฒนาฝีมือแรงงาน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ตามพระราชบัญญัติส่งเสริมการพัฒนาฝีมือแรงงาน </a:t>
            </a:r>
          </a:p>
          <a:p>
            <a:pPr marL="0" indent="0" algn="ctr">
              <a:buNone/>
            </a:pPr>
            <a:r>
              <a:rPr lang="th-TH" sz="5400" b="1" dirty="0">
                <a:solidFill>
                  <a:srgbClr val="FFFF00"/>
                </a:solidFill>
                <a:latin typeface="KodchiangUPC" pitchFamily="18" charset="-34"/>
                <a:cs typeface="KodchiangUPC" pitchFamily="18" charset="-34"/>
              </a:rPr>
              <a:t>พ.ศ. 2545</a:t>
            </a: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endParaRPr lang="en-US" sz="5400" b="1" dirty="0">
              <a:solidFill>
                <a:srgbClr val="FFFF00"/>
              </a:solidFill>
              <a:latin typeface="KodchiangUPC" pitchFamily="18" charset="-34"/>
              <a:cs typeface="KodchiangUPC" pitchFamily="18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50203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7" y="45418"/>
            <a:ext cx="1728192" cy="1682356"/>
          </a:xfrm>
          <a:prstGeom prst="rect">
            <a:avLst/>
          </a:prstGeom>
        </p:spPr>
      </p:pic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49437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0774432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2276877"/>
            <a:ext cx="9649072" cy="830940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97868" y="1629594"/>
            <a:ext cx="10224343" cy="3371073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endPara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พ.ศ. 2545 มาตรา 28 (3) บัญญัติให้ใช้จ่ายเงินกองทุนเพื่อช่วยเหลือหรืออุดหนุนกิจการใดๆ ที่เกี่ยวกับ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การส่งเสริมการพัฒนาฝีมือแรงงานตามหลักเกณฑ์ที่คณะกรรมการประกาศกำหนด</a:t>
            </a:r>
          </a:p>
          <a:p>
            <a:pPr algn="thaiDist"/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98385" y="692701"/>
            <a:ext cx="3559924" cy="646274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r>
              <a:rPr lang="th-TH" sz="3600" b="1" dirty="0">
                <a:latin typeface="TH Kodchasal" pitchFamily="2" charset="-34"/>
                <a:cs typeface="TH Kodchasal" pitchFamily="2" charset="-34"/>
              </a:rPr>
              <a:t>ความเป็นมา</a:t>
            </a:r>
            <a:endParaRPr lang="en-US" sz="3600" dirty="0"/>
          </a:p>
        </p:txBody>
      </p:sp>
      <p:pic>
        <p:nvPicPr>
          <p:cNvPr id="7" name="Picture 2" descr="Free Button 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5026" y="692696"/>
            <a:ext cx="864889" cy="864096"/>
          </a:xfrm>
          <a:prstGeom prst="rect">
            <a:avLst/>
          </a:prstGeom>
          <a:noFill/>
        </p:spPr>
      </p:pic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48960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986439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917948" y="1917631"/>
            <a:ext cx="9649072" cy="830940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en-US" b="1" dirty="0">
              <a:latin typeface="kor_boot" pitchFamily="34" charset="-127"/>
              <a:ea typeface="kor_boot" pitchFamily="34" charset="-127"/>
              <a:cs typeface="FreesiaUPC" pitchFamily="34" charset="-34"/>
            </a:endParaRP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38346" y="333455"/>
            <a:ext cx="3559924" cy="830940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r>
              <a:rPr lang="th-TH" sz="4800" b="1" dirty="0">
                <a:latin typeface="FreesiaUPC" pitchFamily="34" charset="-34"/>
                <a:cs typeface="FreesiaUPC" pitchFamily="34" charset="-34"/>
              </a:rPr>
              <a:t>ความเป็นมา</a:t>
            </a:r>
            <a:endParaRPr lang="en-US" sz="4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81449" y="1269554"/>
            <a:ext cx="10224343" cy="2826243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หลักเกณฑ์การใช้จ่ายเงินกองทุนพัฒนาฝีมือแรงงานเพื่อช่วยเหลือหรืออุดหนุนกิจการใดๆ 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ที่เกี่ยวกับการส่งเสริมการพัฒนาฝีมือแรงงาน และช่วยเหลือหรืออุดหนุน</a:t>
            </a:r>
            <a: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การดำเนินการของศูนย์ประเมินความรู้ความสามารถกลาง ลงวันที่ 9 มิถุนายน 2560 มีผลใช้บังคับ</a:t>
            </a:r>
            <a:r>
              <a:rPr lang="th-TH" sz="32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ตั้งแต่วันที่ 7 กรกฎาคม 2560 เป็นต้นไป</a:t>
            </a:r>
            <a:endParaRPr lang="th-TH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7" name="Picture 2" descr="Free Button Gree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4987" y="333450"/>
            <a:ext cx="864889" cy="864096"/>
          </a:xfrm>
          <a:prstGeom prst="rect">
            <a:avLst/>
          </a:prstGeom>
          <a:noFill/>
        </p:spPr>
      </p:pic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48960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81051" y="4244725"/>
            <a:ext cx="10224343" cy="2281413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</a:t>
            </a:r>
            <a:b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พิจารณา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sz="32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51258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ชื่อเรื่อง 1"/>
          <p:cNvSpPr txBox="1">
            <a:spLocks/>
          </p:cNvSpPr>
          <p:nvPr/>
        </p:nvSpPr>
        <p:spPr>
          <a:xfrm>
            <a:off x="1007041" y="188684"/>
            <a:ext cx="9981209" cy="711246"/>
          </a:xfrm>
          <a:prstGeom prst="rect">
            <a:avLst/>
          </a:prstGeom>
          <a:solidFill>
            <a:srgbClr val="0070C0"/>
          </a:solidFill>
        </p:spPr>
        <p:txBody>
          <a:bodyPr lIns="121832" tIns="60916" rIns="121832" bIns="60916"/>
          <a:lstStyle/>
          <a:p>
            <a:pPr algn="ctr">
              <a:spcBef>
                <a:spcPct val="0"/>
              </a:spcBef>
            </a:pPr>
            <a:r>
              <a:rPr lang="th-TH" sz="4000" b="1" cap="small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ผู้มีสิทธิขอรับเงินช่วยเหลือหรืออุดหนุน</a:t>
            </a:r>
            <a:endParaRPr lang="en-US" sz="4000" cap="small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17" name="รูปภาพ 16" descr="silhouette_saleman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143283" y="2349424"/>
            <a:ext cx="1645682" cy="1224419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774827" y="1269056"/>
            <a:ext cx="9405370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9" name="รูปภาพ 18" descr="silhouette_construction_ma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7309" y="1117800"/>
            <a:ext cx="1823493" cy="1087574"/>
          </a:xfrm>
          <a:prstGeom prst="rect">
            <a:avLst/>
          </a:prstGeom>
        </p:spPr>
      </p:pic>
      <p:pic>
        <p:nvPicPr>
          <p:cNvPr id="20" name="รูปภาพ 19" descr="silhouette_saleman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935268" y="2349424"/>
            <a:ext cx="1645682" cy="1224419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2205187" y="2349425"/>
            <a:ext cx="9836572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ผู้ประกอบกิจการ/ผู้ประกอบอาชีพ/กลุ่มผู้ประกอบกิจการ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2" name="Picture 2" descr="D:\บรรยาย สปก.60\New folder (3)\real-estate-icon-64x6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309" y="3429794"/>
            <a:ext cx="2159959" cy="2736938"/>
          </a:xfrm>
          <a:prstGeom prst="rect">
            <a:avLst/>
          </a:prstGeom>
          <a:noFill/>
        </p:spPr>
      </p:pic>
      <p:sp>
        <p:nvSpPr>
          <p:cNvPr id="23" name="TextBox 22"/>
          <p:cNvSpPr txBox="1"/>
          <p:nvPr/>
        </p:nvSpPr>
        <p:spPr>
          <a:xfrm>
            <a:off x="2158719" y="4509914"/>
            <a:ext cx="9309397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ศูนย์ประเมินความรู้ความสามารถกลาง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58719" y="5302442"/>
            <a:ext cx="8135845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กรมพัฒนาฝีมือแรงงาน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9189964" y="1341562"/>
            <a:ext cx="1728191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 เรื่อง</a:t>
            </a: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9214717" y="4538678"/>
            <a:ext cx="1703438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27" name="สี่เหลี่ยมผืนผ้า 26"/>
          <p:cNvSpPr/>
          <p:nvPr/>
        </p:nvSpPr>
        <p:spPr>
          <a:xfrm>
            <a:off x="9189963" y="5373898"/>
            <a:ext cx="1728191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133178" y="3645870"/>
            <a:ext cx="7416825" cy="677020"/>
          </a:xfrm>
          <a:prstGeom prst="rect">
            <a:avLst/>
          </a:prstGeom>
          <a:noFill/>
        </p:spPr>
        <p:txBody>
          <a:bodyPr wrap="square" lIns="121832" tIns="60916" rIns="121832" bIns="60916" rtlCol="0">
            <a:spAutoFit/>
          </a:bodyPr>
          <a:lstStyle/>
          <a:p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ศูนย์ประเมินความรู้ความสามารถ ตามม. 26/4(2)</a:t>
            </a:r>
            <a:endParaRPr lang="en-US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9333979" y="3717831"/>
            <a:ext cx="1584176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เรื่อง</a:t>
            </a:r>
          </a:p>
        </p:txBody>
      </p:sp>
      <p:sp>
        <p:nvSpPr>
          <p:cNvPr id="30" name="สี่เหลี่ยมผืนผ้า 29"/>
          <p:cNvSpPr/>
          <p:nvPr/>
        </p:nvSpPr>
        <p:spPr>
          <a:xfrm>
            <a:off x="9189964" y="2853730"/>
            <a:ext cx="1728191" cy="504173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5 เรื่อง</a:t>
            </a:r>
          </a:p>
        </p:txBody>
      </p:sp>
      <p:sp>
        <p:nvSpPr>
          <p:cNvPr id="3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837035" y="949183"/>
            <a:ext cx="2232248" cy="1254050"/>
            <a:chOff x="4507953" y="2022"/>
            <a:chExt cx="1929308" cy="1254050"/>
          </a:xfrm>
        </p:grpSpPr>
        <p:sp>
          <p:nvSpPr>
            <p:cNvPr id="34" name="Rounded Rectangle 33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ทดสอบ 100 คน อุนดหนุน 10,000 บาท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5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8109843" y="879600"/>
            <a:ext cx="2025325" cy="1254050"/>
            <a:chOff x="6892271" y="1734330"/>
            <a:chExt cx="1929308" cy="1254050"/>
          </a:xfrm>
        </p:grpSpPr>
        <p:sp>
          <p:nvSpPr>
            <p:cNvPr id="32" name="Rounded Rectangle 31"/>
            <p:cNvSpPr/>
            <p:nvPr/>
          </p:nvSpPr>
          <p:spPr>
            <a:xfrm>
              <a:off x="6892271" y="1734330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ส่งเงินสมทบเข้ากองทุน อุดหนุน 10</a:t>
              </a:r>
              <a:r>
                <a:rPr lang="en-US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</a:p>
          </p:txBody>
        </p:sp>
        <p:sp>
          <p:nvSpPr>
            <p:cNvPr id="33" name="Rounded Rectangle 7"/>
            <p:cNvSpPr/>
            <p:nvPr/>
          </p:nvSpPr>
          <p:spPr>
            <a:xfrm>
              <a:off x="6953489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4293419" y="5472056"/>
            <a:ext cx="2563738" cy="1254050"/>
            <a:chOff x="2674324" y="4537263"/>
            <a:chExt cx="2289348" cy="1254050"/>
          </a:xfrm>
        </p:grpSpPr>
        <p:sp>
          <p:nvSpPr>
            <p:cNvPr id="30" name="Rounded Rectangle 29"/>
            <p:cNvSpPr/>
            <p:nvPr/>
          </p:nvSpPr>
          <p:spPr>
            <a:xfrm>
              <a:off x="2674324" y="4537263"/>
              <a:ext cx="228934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ฝึกอบรมหลักสูตรนวัตกรรมหรือเทคโนโลยี อุดหนุน</a:t>
              </a:r>
              <a:r>
                <a:rPr lang="en-US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en-US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ไม่เกินปีละ 100,000 บาท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1" name="Rounded Rectangle 9"/>
            <p:cNvSpPr/>
            <p:nvPr/>
          </p:nvSpPr>
          <p:spPr>
            <a:xfrm>
              <a:off x="3095582" y="4598481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76995" y="2471137"/>
            <a:ext cx="2081514" cy="1254050"/>
            <a:chOff x="1971430" y="1734330"/>
            <a:chExt cx="2081514" cy="1254050"/>
          </a:xfrm>
        </p:grpSpPr>
        <p:sp>
          <p:nvSpPr>
            <p:cNvPr id="28" name="Rounded Rectangle 27"/>
            <p:cNvSpPr/>
            <p:nvPr/>
          </p:nvSpPr>
          <p:spPr>
            <a:xfrm>
              <a:off x="1971430" y="1734330"/>
              <a:ext cx="2081514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อุดหนุนเป็นค่าดำเนินการทดสอบมาตรฐานฝีมือแรงงาน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9" name="Rounded Rectangle 12"/>
            <p:cNvSpPr/>
            <p:nvPr/>
          </p:nvSpPr>
          <p:spPr>
            <a:xfrm>
              <a:off x="2184854" y="1795548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397874" y="3933850"/>
            <a:ext cx="2289348" cy="1254050"/>
            <a:chOff x="5981543" y="4537263"/>
            <a:chExt cx="1982316" cy="1254050"/>
          </a:xfrm>
        </p:grpSpPr>
        <p:sp>
          <p:nvSpPr>
            <p:cNvPr id="39" name="Rounded Rectangle 38"/>
            <p:cNvSpPr/>
            <p:nvPr/>
          </p:nvSpPr>
          <p:spPr>
            <a:xfrm>
              <a:off x="5981543" y="4537263"/>
              <a:ext cx="1982316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ได้รับการรับรองมาตรฐานฝีมือแรงงาน อุดหนุนสาขาระดับละ 10,000 บาท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0" name="Rounded Rectangle 4"/>
            <p:cNvSpPr/>
            <p:nvPr/>
          </p:nvSpPr>
          <p:spPr>
            <a:xfrm>
              <a:off x="6042761" y="4598481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516239" y="187241"/>
            <a:ext cx="1929308" cy="1254050"/>
            <a:chOff x="4507953" y="2022"/>
            <a:chExt cx="1929308" cy="1254050"/>
          </a:xfrm>
        </p:grpSpPr>
        <p:sp>
          <p:nvSpPr>
            <p:cNvPr id="46" name="Rounded Rectangle 45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กรมฯ ส่งไปทดสอบ อุดหนุนค่าทดสอบ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47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8757915" y="2421682"/>
            <a:ext cx="1929308" cy="1254050"/>
            <a:chOff x="4507953" y="2022"/>
            <a:chExt cx="1929308" cy="1254050"/>
          </a:xfrm>
        </p:grpSpPr>
        <p:sp>
          <p:nvSpPr>
            <p:cNvPr id="52" name="Rounded Rectangle 51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พัฒนาฝีมือแรงงานเกิน 70</a:t>
              </a:r>
              <a:r>
                <a:rPr lang="en-US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%</a:t>
              </a:r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 อุดหนุน 200 บาทต่อคน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3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173739" y="5491229"/>
            <a:ext cx="2448272" cy="1254050"/>
            <a:chOff x="4507953" y="2022"/>
            <a:chExt cx="2448272" cy="1254050"/>
          </a:xfrm>
        </p:grpSpPr>
        <p:sp>
          <p:nvSpPr>
            <p:cNvPr id="55" name="Rounded Rectangle 54"/>
            <p:cNvSpPr/>
            <p:nvPr/>
          </p:nvSpPr>
          <p:spPr>
            <a:xfrm>
              <a:off x="4507953" y="2022"/>
              <a:ext cx="2448272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จ่ายค่าจ้างตามมาตรฐานฝีมือ อุดหนุน 1,000 บาทต่อคน </a:t>
              </a:r>
              <a:b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ไม่เกินปีละ 100,000 บาท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6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1067967" y="3995160"/>
            <a:ext cx="1929308" cy="1254050"/>
            <a:chOff x="4507953" y="2022"/>
            <a:chExt cx="1929308" cy="1254050"/>
          </a:xfrm>
        </p:grpSpPr>
        <p:sp>
          <p:nvSpPr>
            <p:cNvPr id="58" name="Rounded Rectangle 57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อุดหนุนเป็นค่าใช้จ่ายในการรับรองความรู้ความสามารถ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9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1593855" y="5491229"/>
            <a:ext cx="2396624" cy="1254050"/>
            <a:chOff x="4507953" y="2022"/>
            <a:chExt cx="1929308" cy="1254050"/>
          </a:xfrm>
        </p:grpSpPr>
        <p:sp>
          <p:nvSpPr>
            <p:cNvPr id="61" name="Rounded Rectangle 60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ส่งเงินค่าธรรมเนียมเข้ากองทุน อุดหนุนเท่ากับจำนวนเงินที่ส่ง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2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892503" y="231528"/>
            <a:ext cx="1929308" cy="1254050"/>
            <a:chOff x="4507953" y="2022"/>
            <a:chExt cx="1929308" cy="1254050"/>
          </a:xfrm>
        </p:grpSpPr>
        <p:sp>
          <p:nvSpPr>
            <p:cNvPr id="49" name="Rounded Rectangle 48"/>
            <p:cNvSpPr/>
            <p:nvPr/>
          </p:nvSpPr>
          <p:spPr>
            <a:xfrm>
              <a:off x="4507953" y="2022"/>
              <a:ext cx="1929308" cy="125405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th-TH" sz="2000" b="1" dirty="0">
                  <a:solidFill>
                    <a:srgbClr val="FFFF00"/>
                  </a:solidFill>
                  <a:latin typeface="TH SarabunPSK" pitchFamily="34" charset="-34"/>
                  <a:cs typeface="TH SarabunPSK" pitchFamily="34" charset="-34"/>
                </a:rPr>
                <a:t>ส่งเงินค่าทดสอบเข้ากองทุน อุดหนุนเท่ากับจำนวนเงินที่ส่ง</a:t>
              </a:r>
              <a:endParaRPr lang="en-US" sz="20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0" name="Rounded Rectangle 4"/>
            <p:cNvSpPr/>
            <p:nvPr/>
          </p:nvSpPr>
          <p:spPr>
            <a:xfrm>
              <a:off x="4569171" y="63240"/>
              <a:ext cx="1806872" cy="113161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79070" tIns="179070" rIns="179070" bIns="179070" numCol="1" spcCol="1270" anchor="ctr" anchorCtr="0">
              <a:noAutofit/>
            </a:bodyPr>
            <a:lstStyle/>
            <a:p>
              <a:pPr lvl="0" algn="ctr" defTabSz="2089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2000" b="1" kern="120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63" name="Oval 62"/>
          <p:cNvSpPr/>
          <p:nvPr/>
        </p:nvSpPr>
        <p:spPr>
          <a:xfrm>
            <a:off x="4829351" y="1845618"/>
            <a:ext cx="1555473" cy="100811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ผู้ดำเนินการทดสอบ</a:t>
            </a:r>
            <a:endParaRPr lang="en-US" sz="2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Oval 63"/>
          <p:cNvSpPr/>
          <p:nvPr/>
        </p:nvSpPr>
        <p:spPr>
          <a:xfrm>
            <a:off x="6134439" y="2609608"/>
            <a:ext cx="1555473" cy="100811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ผู้ประกอบกิจการ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Oval 64"/>
          <p:cNvSpPr/>
          <p:nvPr/>
        </p:nvSpPr>
        <p:spPr>
          <a:xfrm>
            <a:off x="5445547" y="3743978"/>
            <a:ext cx="1555473" cy="117330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ศูนย์ประเมินฯ ม.26/4(2)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6" name="Oval 65"/>
          <p:cNvSpPr/>
          <p:nvPr/>
        </p:nvSpPr>
        <p:spPr>
          <a:xfrm>
            <a:off x="3703156" y="3614514"/>
            <a:ext cx="1555473" cy="11928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ศูนย์ประเมินฯกลาง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3496444" y="2507894"/>
            <a:ext cx="1555473" cy="100811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กรมพัฒนาฝีมือรงงาน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9" name="Straight Connector 68"/>
          <p:cNvCxnSpPr>
            <a:endCxn id="63" idx="2"/>
          </p:cNvCxnSpPr>
          <p:nvPr/>
        </p:nvCxnSpPr>
        <p:spPr>
          <a:xfrm>
            <a:off x="3069283" y="1845618"/>
            <a:ext cx="1760068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stCxn id="63" idx="6"/>
          </p:cNvCxnSpPr>
          <p:nvPr/>
        </p:nvCxnSpPr>
        <p:spPr>
          <a:xfrm flipV="1">
            <a:off x="6384824" y="1485578"/>
            <a:ext cx="1305088" cy="864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 flipV="1">
            <a:off x="7322016" y="1795234"/>
            <a:ext cx="787827" cy="9144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7677795" y="3048707"/>
            <a:ext cx="106800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7605787" y="3285778"/>
            <a:ext cx="756084" cy="100811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7397853" y="3516006"/>
            <a:ext cx="711990" cy="197522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 flipH="1">
            <a:off x="6788603" y="3614514"/>
            <a:ext cx="313128" cy="19379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>
            <a:stCxn id="65" idx="3"/>
          </p:cNvCxnSpPr>
          <p:nvPr/>
        </p:nvCxnSpPr>
        <p:spPr>
          <a:xfrm flipH="1">
            <a:off x="3914433" y="4745455"/>
            <a:ext cx="1758908" cy="7878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>
            <a:endCxn id="67" idx="2"/>
          </p:cNvCxnSpPr>
          <p:nvPr/>
        </p:nvCxnSpPr>
        <p:spPr>
          <a:xfrm>
            <a:off x="2558509" y="3011950"/>
            <a:ext cx="93793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2997275" y="4437906"/>
            <a:ext cx="79208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endCxn id="63" idx="0"/>
          </p:cNvCxnSpPr>
          <p:nvPr/>
        </p:nvCxnSpPr>
        <p:spPr>
          <a:xfrm>
            <a:off x="5445547" y="1259992"/>
            <a:ext cx="161541" cy="58562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86137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616434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63" y="445729"/>
            <a:ext cx="11717338" cy="59991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/>
        </p:spPr>
      </p:pic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3"/>
          <p:cNvSpPr/>
          <p:nvPr/>
        </p:nvSpPr>
        <p:spPr>
          <a:xfrm>
            <a:off x="693026" y="261447"/>
            <a:ext cx="10153127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>
          <a:xfrm>
            <a:off x="10834454" y="5735383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/>
          <a:p>
            <a:pPr algn="ctr">
              <a:defRPr/>
            </a:pPr>
            <a:endParaRPr lang="en-US" sz="3600" b="1" dirty="0">
              <a:solidFill>
                <a:srgbClr val="FFFFFF"/>
              </a:solidFill>
              <a:latin typeface="Centaur" pitchFamily="18" charset="0"/>
              <a:cs typeface="FreesiaUPC" pitchFamily="34" charset="-34"/>
            </a:endParaRPr>
          </a:p>
        </p:txBody>
      </p:sp>
      <p:grpSp>
        <p:nvGrpSpPr>
          <p:cNvPr id="3" name="กลุ่ม 9"/>
          <p:cNvGrpSpPr/>
          <p:nvPr/>
        </p:nvGrpSpPr>
        <p:grpSpPr>
          <a:xfrm>
            <a:off x="693026" y="1588924"/>
            <a:ext cx="10153127" cy="3992208"/>
            <a:chOff x="2320058" y="651817"/>
            <a:chExt cx="9331473" cy="4296749"/>
          </a:xfrm>
          <a:solidFill>
            <a:schemeClr val="accent3">
              <a:lumMod val="20000"/>
              <a:lumOff val="80000"/>
            </a:schemeClr>
          </a:solidFill>
        </p:grpSpPr>
        <p:sp>
          <p:nvSpPr>
            <p:cNvPr id="7" name="Rounded Rectangle 51"/>
            <p:cNvSpPr/>
            <p:nvPr/>
          </p:nvSpPr>
          <p:spPr>
            <a:xfrm>
              <a:off x="2320058" y="651817"/>
              <a:ext cx="9331473" cy="4296749"/>
            </a:xfrm>
            <a:prstGeom prst="roundRect">
              <a:avLst>
                <a:gd name="adj" fmla="val 10000"/>
              </a:avLst>
            </a:prstGeom>
            <a:grpFill/>
            <a:ln>
              <a:solidFill>
                <a:schemeClr val="bg1"/>
              </a:solidFill>
            </a:ln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</p:sp>
        <p:sp>
          <p:nvSpPr>
            <p:cNvPr id="9" name="Content Placeholder 4"/>
            <p:cNvSpPr txBox="1">
              <a:spLocks/>
            </p:cNvSpPr>
            <p:nvPr/>
          </p:nvSpPr>
          <p:spPr>
            <a:xfrm>
              <a:off x="3203430" y="916232"/>
              <a:ext cx="8249558" cy="3701815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noAutofit/>
            </a:bodyPr>
            <a:lstStyle/>
            <a:p>
              <a:pPr algn="thaiDist" defTabSz="1624114">
                <a:spcBef>
                  <a:spcPct val="20000"/>
                </a:spcBef>
                <a:defRPr/>
              </a:pPr>
              <a:r>
                <a:rPr lang="th-TH" sz="3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อุดหนุนแก่ผู้ดำเนินการทดสอบมาตรฐานฝีมือแรงงานที่ได้รับอนุญาตตามมาตรา 24 ซึ่งดำเนินการทดสอบมาตรฐานฝีมือแรงงาน และ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มีผู้ผ่านการทดสอบในปีที่ผ่านมา ตั้งแต่</a:t>
              </a:r>
              <a:r>
                <a:rPr lang="en-US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100 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คน</a:t>
              </a:r>
              <a:b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ขึ้นไป</a:t>
              </a:r>
              <a:r>
                <a:rPr lang="th-TH" sz="3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ให้เงิน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อุดหนุนปีละ </a:t>
              </a:r>
              <a:r>
                <a:rPr lang="en-US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10</a:t>
              </a: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,000 บาทต่อผู้ผ่านการทดสอบ</a:t>
              </a:r>
              <a:b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u="sng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ทุก 100 คน</a:t>
              </a:r>
              <a:r>
                <a:rPr lang="th-TH" sz="3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ส่วนที่เกิน</a:t>
              </a:r>
              <a:r>
                <a:rPr lang="en-US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100 คน ถ้ามีจำนวนตั้งแต่ 75 คนขึ้นไป</a:t>
              </a:r>
              <a:b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spc="-54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ให้ปัดเป็น 100 คน</a:t>
              </a:r>
              <a:endPara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Oval 47"/>
          <p:cNvSpPr/>
          <p:nvPr/>
        </p:nvSpPr>
        <p:spPr>
          <a:xfrm>
            <a:off x="693020" y="1557586"/>
            <a:ext cx="792087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1</a:t>
            </a:r>
          </a:p>
        </p:txBody>
      </p:sp>
      <p:sp>
        <p:nvSpPr>
          <p:cNvPr id="10" name="สี่เหลี่ยมมุมมน 3"/>
          <p:cNvSpPr/>
          <p:nvPr/>
        </p:nvSpPr>
        <p:spPr>
          <a:xfrm>
            <a:off x="8397875" y="5518026"/>
            <a:ext cx="2160239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4 </a:t>
            </a: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284" y="261442"/>
            <a:ext cx="9765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45822" y="1022756"/>
            <a:ext cx="8280245" cy="95432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4 (ลว. 9 มิ.ย. 60)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√ ปีละ 10,000 บาท ต่อผู้ผ่านการทดสอบทุก 100 คน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5" name="ไดอะแกรม 4"/>
          <p:cNvGraphicFramePr/>
          <p:nvPr>
            <p:extLst>
              <p:ext uri="{D42A27DB-BD31-4B8C-83A1-F6EECF244321}">
                <p14:modId xmlns:p14="http://schemas.microsoft.com/office/powerpoint/2010/main" val="2325748618"/>
              </p:ext>
            </p:extLst>
          </p:nvPr>
        </p:nvGraphicFramePr>
        <p:xfrm>
          <a:off x="909043" y="2133650"/>
          <a:ext cx="10511799" cy="2694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วงเล็บปีกกาขวา 5"/>
          <p:cNvSpPr/>
          <p:nvPr/>
        </p:nvSpPr>
        <p:spPr>
          <a:xfrm rot="16200000" flipH="1">
            <a:off x="4437598" y="1774066"/>
            <a:ext cx="288099" cy="6479876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573602" y="5229994"/>
            <a:ext cx="2015961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2559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17955" y="5013970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2" name="กลุ่ม 13"/>
          <p:cNvGrpSpPr/>
          <p:nvPr/>
        </p:nvGrpSpPr>
        <p:grpSpPr>
          <a:xfrm>
            <a:off x="621803" y="765498"/>
            <a:ext cx="1295352" cy="1368152"/>
            <a:chOff x="-1250404" y="-216024"/>
            <a:chExt cx="2736304" cy="1944216"/>
          </a:xfrm>
        </p:grpSpPr>
        <p:pic>
          <p:nvPicPr>
            <p:cNvPr id="13" name="รูปภาพ 1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4" name="รูปภาพ 11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773139" y="5878066"/>
            <a:ext cx="6984776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86137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15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332979" y="909514"/>
            <a:ext cx="10873208" cy="3469622"/>
            <a:chOff x="2061964" y="980728"/>
            <a:chExt cx="9592194" cy="3469622"/>
          </a:xfrm>
        </p:grpSpPr>
        <p:cxnSp>
          <p:nvCxnSpPr>
            <p:cNvPr id="5" name="ตัวเชื่อมต่อตรง 6"/>
            <p:cNvCxnSpPr/>
            <p:nvPr/>
          </p:nvCxnSpPr>
          <p:spPr>
            <a:xfrm>
              <a:off x="2562792" y="3260480"/>
              <a:ext cx="90913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7"/>
            <p:cNvCxnSpPr/>
            <p:nvPr/>
          </p:nvCxnSpPr>
          <p:spPr>
            <a:xfrm rot="5400000">
              <a:off x="6000892" y="3106397"/>
              <a:ext cx="114102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 Box 3"/>
            <p:cNvSpPr txBox="1">
              <a:spLocks noChangeArrowheads="1"/>
            </p:cNvSpPr>
            <p:nvPr/>
          </p:nvSpPr>
          <p:spPr bwMode="auto">
            <a:xfrm>
              <a:off x="2061964" y="980728"/>
              <a:ext cx="9144000" cy="1908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defTabSz="914400" fontAlgn="base">
                <a:spcBef>
                  <a:spcPct val="0"/>
                </a:spcBef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</a:rPr>
                <a:t>   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ดำเนินการทดสอบมาตรฐานฝีมือ</a:t>
              </a: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แรงงานแห่งชาติ	            ยื่นคำขอรับ </a:t>
              </a:r>
              <a:b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จำนวน 200 คน 			  การช่วยเหลือหรืออุดหนุน </a:t>
              </a:r>
              <a:b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มีผู้ผ่านการทดสอบ จำนวน 175 คน </a:t>
              </a:r>
              <a:r>
                <a:rPr kumimoji="0" lang="en-US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</a:t>
              </a: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   จำนวน 20</a:t>
              </a:r>
              <a:r>
                <a:rPr lang="en-US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000 บาท 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</a:rPr>
                <a:t>	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th-TH" sz="28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		</a:t>
              </a:r>
              <a:endParaRPr kumimoji="0" lang="th-TH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	</a:t>
              </a:r>
              <a:r>
                <a:rPr lang="th-TH" sz="24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</a:t>
              </a:r>
              <a:endParaRPr kumimoji="0" 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วงเล็บปีกกาขวา 9"/>
            <p:cNvSpPr/>
            <p:nvPr/>
          </p:nvSpPr>
          <p:spPr>
            <a:xfrm rot="16200000">
              <a:off x="4398764" y="833190"/>
              <a:ext cx="371137" cy="3956386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9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ตัวเชื่อมต่อตรง 11"/>
            <p:cNvCxnSpPr/>
            <p:nvPr/>
          </p:nvCxnSpPr>
          <p:spPr>
            <a:xfrm>
              <a:off x="9589279" y="2924944"/>
              <a:ext cx="0" cy="77803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3990758" y="3068960"/>
              <a:ext cx="1143008" cy="400110"/>
            </a:xfrm>
            <a:prstGeom prst="rect">
              <a:avLst/>
            </a:prstGeom>
            <a:solidFill>
              <a:srgbClr val="CCFFCC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2559</a:t>
              </a:r>
              <a:endPara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334493" y="3037696"/>
              <a:ext cx="1270490" cy="461665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</a:t>
              </a:r>
              <a:r>
                <a:rPr lang="th-TH" sz="24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2560</a:t>
              </a:r>
              <a:endParaRPr lang="en-US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3" name="วงเล็บปีกกาขวา 14"/>
            <p:cNvSpPr/>
            <p:nvPr/>
          </p:nvSpPr>
          <p:spPr>
            <a:xfrm rot="16200000">
              <a:off x="7935727" y="1262289"/>
              <a:ext cx="299130" cy="3026178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2444551" y="3525560"/>
              <a:ext cx="1272803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ม.ค.59 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5"/>
            <p:cNvSpPr txBox="1">
              <a:spLocks noChangeArrowheads="1"/>
            </p:cNvSpPr>
            <p:nvPr/>
          </p:nvSpPr>
          <p:spPr bwMode="auto">
            <a:xfrm>
              <a:off x="5373539" y="3573038"/>
              <a:ext cx="1284606" cy="8298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ธ.ค.59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6" name="Text Box 6"/>
            <p:cNvSpPr txBox="1">
              <a:spLocks noChangeArrowheads="1"/>
            </p:cNvSpPr>
            <p:nvPr/>
          </p:nvSpPr>
          <p:spPr bwMode="auto">
            <a:xfrm>
              <a:off x="6606668" y="3579025"/>
              <a:ext cx="1499036" cy="871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ม.ค.60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Text Box 7"/>
            <p:cNvSpPr txBox="1">
              <a:spLocks noChangeArrowheads="1"/>
            </p:cNvSpPr>
            <p:nvPr/>
          </p:nvSpPr>
          <p:spPr bwMode="auto">
            <a:xfrm>
              <a:off x="8541459" y="3573016"/>
              <a:ext cx="1353488" cy="6083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ก.ย.</a:t>
              </a:r>
              <a:r>
                <a:rPr lang="th-TH" b="1" dirty="0">
                  <a:solidFill>
                    <a:srgbClr val="FFFF00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0318177" y="44628"/>
            <a:ext cx="1824907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8757915" y="4149874"/>
            <a:ext cx="266429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5" name="ตัวเชื่อมต่อตรง 11"/>
          <p:cNvCxnSpPr/>
          <p:nvPr/>
        </p:nvCxnSpPr>
        <p:spPr>
          <a:xfrm>
            <a:off x="11206187" y="2925738"/>
            <a:ext cx="0" cy="7780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 Box 7"/>
          <p:cNvSpPr txBox="1">
            <a:spLocks noChangeArrowheads="1"/>
          </p:cNvSpPr>
          <p:nvPr/>
        </p:nvSpPr>
        <p:spPr bwMode="auto">
          <a:xfrm>
            <a:off x="10068723" y="3469474"/>
            <a:ext cx="1353488" cy="60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มี.ค.61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9477995" y="2925738"/>
            <a:ext cx="1359032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</a:t>
            </a: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14"/>
          <p:cNvSpPr/>
          <p:nvPr/>
        </p:nvSpPr>
        <p:spPr>
          <a:xfrm rot="5400000">
            <a:off x="9940497" y="2812177"/>
            <a:ext cx="227122" cy="2304255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693019" y="5013970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3596999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16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76995" y="765498"/>
            <a:ext cx="10297144" cy="1055608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ปี พ.ศ.</a:t>
            </a:r>
            <a:r>
              <a:rPr kumimoji="0" lang="th-TH" sz="2800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2559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(ม.ค. 59 – 31 ธ.ค.</a:t>
            </a:r>
            <a:r>
              <a:rPr kumimoji="0" lang="th-TH" sz="2800" b="1" i="0" u="none" strike="noStrike" cap="none" normalizeH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59) 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ดำเนินการทดสอบมาตรฐานฝี</a:t>
            </a:r>
            <a:r>
              <a:rPr kumimoji="0" lang="th-TH" sz="2800" b="1" i="0" u="none" strike="noStrike" cap="none" spc="-30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มือแรงงานแห่งชาติ</a:t>
            </a:r>
            <a:br>
              <a:rPr kumimoji="0" lang="th-TH" sz="2800" b="1" i="0" u="none" strike="noStrike" cap="none" spc="-30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kumimoji="0" lang="th-TH" sz="2800" b="1" i="0" u="none" strike="noStrike" cap="none" spc="-30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จำนวน 200 คน  มีผู้ผ่านการทดสอบฯ</a:t>
            </a:r>
            <a:r>
              <a:rPr kumimoji="0" lang="th-TH" sz="2800" b="1" i="0" u="none" strike="noStrike" cap="none" spc="-30" normalizeH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จำนวน 175 คน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</a:t>
            </a:r>
            <a:endParaRPr kumimoji="0" lang="th-TH" sz="3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949602" y="2421682"/>
            <a:ext cx="4824537" cy="57888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100 คนแรก ได้รับเงิน 10,000 บาท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98518" y="2997746"/>
            <a:ext cx="7475621" cy="578882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75 คนถัดมา ปัดเป็น 100 คน  ได้รับเงินอุดหนุนอีก  10,000 บาท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549137" y="981522"/>
            <a:ext cx="359905" cy="239786"/>
          </a:xfrm>
          <a:prstGeom prst="rect">
            <a:avLst/>
          </a:prstGeom>
          <a:noFill/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642752"/>
              </p:ext>
            </p:extLst>
          </p:nvPr>
        </p:nvGraphicFramePr>
        <p:xfrm>
          <a:off x="1785217" y="3789834"/>
          <a:ext cx="8124826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241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6241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dirty="0"/>
                        <a:t>จำนวนผู้ผ่านการทดสอบ</a:t>
                      </a:r>
                      <a:r>
                        <a:rPr lang="th-TH" sz="2800" baseline="0" dirty="0"/>
                        <a:t> (คน)</a:t>
                      </a:r>
                      <a:endParaRPr 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dirty="0"/>
                        <a:t>จำนวนเงินอุดหนุนที่ได้รับ (บาท)</a:t>
                      </a:r>
                      <a:endParaRPr 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100-174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10,000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175-274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20,000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275-374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30,000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44016"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375-474</a:t>
                      </a:r>
                      <a:endParaRPr 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800" b="1" dirty="0"/>
                        <a:t>40,000</a:t>
                      </a:r>
                      <a:endParaRPr 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453088" y="1845618"/>
            <a:ext cx="10297144" cy="578882"/>
          </a:xfrm>
          <a:prstGeom prst="round2Diag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    ปี พ.ศ. 2560 (1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ม.ค. 60 – 30 ก.ย. 60) 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ยื่นคำขอรับเงินอุดหนุน จำนวน 20</a:t>
            </a: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,000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FreesiaUPC" pitchFamily="34" charset="-34"/>
                <a:ea typeface="Calibri" pitchFamily="34" charset="0"/>
                <a:cs typeface="FreesiaUPC" pitchFamily="34" charset="-34"/>
              </a:rPr>
              <a:t> บาท</a:t>
            </a:r>
            <a:endParaRPr kumimoji="0" lang="th-TH" sz="3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4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485381" y="2061642"/>
            <a:ext cx="359905" cy="239786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171619" y="62691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1773139" y="3285778"/>
            <a:ext cx="100811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</a:rPr>
              <a:t>ตัวอย่าง</a:t>
            </a:r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2477296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มุมมน 8"/>
          <p:cNvSpPr/>
          <p:nvPr/>
        </p:nvSpPr>
        <p:spPr>
          <a:xfrm>
            <a:off x="837035" y="45418"/>
            <a:ext cx="1008112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ผู้ดำเนินการทดสอบมาตรฐานฝีมือแรงงาน</a:t>
            </a:r>
          </a:p>
        </p:txBody>
      </p:sp>
      <p:sp>
        <p:nvSpPr>
          <p:cNvPr id="12" name="Rounded Rectangle 45"/>
          <p:cNvSpPr/>
          <p:nvPr/>
        </p:nvSpPr>
        <p:spPr>
          <a:xfrm>
            <a:off x="765032" y="1263854"/>
            <a:ext cx="10225137" cy="3102044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3" name="Content Placeholder 4"/>
          <p:cNvSpPr txBox="1">
            <a:spLocks/>
          </p:cNvSpPr>
          <p:nvPr/>
        </p:nvSpPr>
        <p:spPr>
          <a:xfrm>
            <a:off x="1413098" y="1623894"/>
            <a:ext cx="9289032" cy="2742004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อุดหนุนเป็นค่าทดสอบแก่ผู้ดำเนินการทดสอบมาตรฐานฝีมือแรงงานที่ได้รับอนุญาตตามมาตรา 24 ซึ่ง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ทดสอบให้แก่ผู้เข้ารับการทดสอบที่กรมพัฒนาฝีมือแรงงานส่งไปทดสอบมาตรฐานฝีมือแรงงานแห่งชาติ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ในสาขาอาชีพที่จำเป็นต้องให้การส่งเสริม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หรือสนับสนุนให้มีผู้ประกอบอาชีพที่มีทักษะฝีมือได้มาตรฐานเพียงพอต่อความต้องการของตลาดแรงงาน หรือเป็นสาขาอาชีพที่ต้องอาศัยความเชี่ยวชาญ เครื่องมืออุปกรณ์หรือเทคโนโลยีเฉพาะด้าน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>
              <a:spcBef>
                <a:spcPct val="20000"/>
              </a:spcBef>
              <a:defRPr/>
            </a:pPr>
            <a:endPara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Oval 47"/>
          <p:cNvSpPr/>
          <p:nvPr/>
        </p:nvSpPr>
        <p:spPr>
          <a:xfrm>
            <a:off x="765027" y="1053530"/>
            <a:ext cx="792087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2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17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65027" y="4509914"/>
            <a:ext cx="10225142" cy="182757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สาขาอาชีพที่จำเป็นต้องให้การส่งเสริมหรือสนับสนุน </a:t>
            </a:r>
            <a:r>
              <a:rPr lang="th-TH" b="1" dirty="0">
                <a:solidFill>
                  <a:schemeClr val="bg1"/>
                </a:solidFill>
              </a:rPr>
              <a:t>กรมพัฒนาฝีมือแรงงานไม่สามารถดำเนินการทดสอบได้ </a:t>
            </a:r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</a:t>
            </a:r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. สาขาช่างเครื่องประดับ (ประดับอัญมนี) 2. สาขาช่างเครื่องประดับ (รูปพรรณ) 3. สาขาช่างเจียระไนพลอย</a:t>
            </a:r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4. สาขาช่างหล่อเครื่องประดับ 5. สาขาช่างตกแต่งเครื่องประดับ 6. สาขาช่างฝังอัญมณีบนเครื่องประดับ</a:t>
            </a:r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045948" y="3933850"/>
            <a:ext cx="1944222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5 </a:t>
            </a: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376952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69083" y="45418"/>
            <a:ext cx="97655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ผู้ดำเนินการทดสอบมาตรฐานฝีมือแรงงาน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3"/>
          <p:cNvGraphicFramePr/>
          <p:nvPr>
            <p:extLst>
              <p:ext uri="{D42A27DB-BD31-4B8C-83A1-F6EECF244321}">
                <p14:modId xmlns:p14="http://schemas.microsoft.com/office/powerpoint/2010/main" val="2578693681"/>
              </p:ext>
            </p:extLst>
          </p:nvPr>
        </p:nvGraphicFramePr>
        <p:xfrm>
          <a:off x="981051" y="2205658"/>
          <a:ext cx="10873208" cy="2925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989164" y="693490"/>
            <a:ext cx="8352927" cy="156966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ตามประกาศ ข้อ 5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(ลว. 9 มิ.ย. 60)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√ เป็นค่าทดสอบตามที่ผู้ดำเนินการทดสอบกำหนดต่อจำนวนผู้เข้ารับการทดสอบ 1 คน </a:t>
            </a:r>
          </a:p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(ไม่เกินอัตราค่าทดสอบมาตรฐานฝีมือแรงงานตามประกาศคณะกรรมการส่งเสริม</a:t>
            </a:r>
            <a:b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การพัฒนาฝีมือแรงงาน เรื่อง กำหนดอัตราค่าทดสอบมาตรฐานฝีมือแรงงาน)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วงเล็บปีกกาขวา 5"/>
          <p:cNvSpPr/>
          <p:nvPr/>
        </p:nvSpPr>
        <p:spPr>
          <a:xfrm rot="16200000" flipH="1">
            <a:off x="4401399" y="1521615"/>
            <a:ext cx="288098" cy="6984777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grpSp>
        <p:nvGrpSpPr>
          <p:cNvPr id="9" name="กลุ่ม 13"/>
          <p:cNvGrpSpPr/>
          <p:nvPr/>
        </p:nvGrpSpPr>
        <p:grpSpPr>
          <a:xfrm>
            <a:off x="621803" y="765498"/>
            <a:ext cx="1295352" cy="1368152"/>
            <a:chOff x="-1250404" y="-216024"/>
            <a:chExt cx="2736304" cy="1944216"/>
          </a:xfrm>
        </p:grpSpPr>
        <p:pic>
          <p:nvPicPr>
            <p:cNvPr id="10" name="รูปภาพ 1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1" name="รูปภาพ 11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1269083" y="5806058"/>
            <a:ext cx="6984776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501331" y="5157986"/>
            <a:ext cx="2015961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8397875" y="5013970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1053059" y="5446018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318177" y="44628"/>
            <a:ext cx="1824907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389763" y="3573810"/>
            <a:ext cx="266429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8" name="ตัวเชื่อมต่อตรง 7"/>
          <p:cNvCxnSpPr/>
          <p:nvPr/>
        </p:nvCxnSpPr>
        <p:spPr>
          <a:xfrm>
            <a:off x="1053059" y="2709715"/>
            <a:ext cx="9865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วงเล็บปีกกาขวา 9"/>
          <p:cNvSpPr/>
          <p:nvPr/>
        </p:nvSpPr>
        <p:spPr>
          <a:xfrm rot="5400000">
            <a:off x="3681350" y="729492"/>
            <a:ext cx="288035" cy="5544616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วงเล็บปีกกาขวา 9"/>
          <p:cNvSpPr/>
          <p:nvPr/>
        </p:nvSpPr>
        <p:spPr>
          <a:xfrm rot="16200000" flipH="1">
            <a:off x="8613901" y="1269554"/>
            <a:ext cx="288030" cy="4320482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2" name="ตัวเชื่อมต่อตรง 11"/>
          <p:cNvCxnSpPr/>
          <p:nvPr/>
        </p:nvCxnSpPr>
        <p:spPr>
          <a:xfrm>
            <a:off x="1053059" y="2493694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ตัวเชื่อมต่อตรง 12"/>
          <p:cNvCxnSpPr/>
          <p:nvPr/>
        </p:nvCxnSpPr>
        <p:spPr>
          <a:xfrm>
            <a:off x="7461771" y="2349675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ตัวเชื่อมต่อตรง 13"/>
          <p:cNvCxnSpPr/>
          <p:nvPr/>
        </p:nvCxnSpPr>
        <p:spPr>
          <a:xfrm>
            <a:off x="10918155" y="2421686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ตัวเชื่อมต่อตรง 14"/>
          <p:cNvCxnSpPr/>
          <p:nvPr/>
        </p:nvCxnSpPr>
        <p:spPr>
          <a:xfrm>
            <a:off x="6597675" y="2493691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1917155" y="3645818"/>
            <a:ext cx="3672408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ยื่นคำขอรับเงินช่วยเหลือหรืออุดหนุน</a:t>
            </a:r>
          </a:p>
          <a:p>
            <a:pPr algn="thaiDist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จำนวน 15,000 บาท (100 คน </a:t>
            </a:r>
            <a:r>
              <a:rPr lang="en-US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x 1</a:t>
            </a:r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,500)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3357315" y="2349675"/>
            <a:ext cx="18002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ปี พ.ศ. 2560</a:t>
            </a: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7821811" y="2349675"/>
            <a:ext cx="1800200" cy="5760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2561</a:t>
            </a:r>
          </a:p>
        </p:txBody>
      </p:sp>
      <p:sp>
        <p:nvSpPr>
          <p:cNvPr id="19" name="วงเล็บปีกกาขวา 18"/>
          <p:cNvSpPr/>
          <p:nvPr/>
        </p:nvSpPr>
        <p:spPr>
          <a:xfrm rot="16200000">
            <a:off x="3861371" y="-1034701"/>
            <a:ext cx="792088" cy="6408712"/>
          </a:xfrm>
          <a:prstGeom prst="rightBrace">
            <a:avLst>
              <a:gd name="adj1" fmla="val 57289"/>
              <a:gd name="adj2" fmla="val 49518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1125067" y="405458"/>
            <a:ext cx="626469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ดำเนินการทดสอบมาตรฐานฝีมือแรงงานแห่งชาติ</a:t>
            </a:r>
          </a:p>
          <a:p>
            <a:pPr algn="ctr"/>
            <a:r>
              <a:rPr lang="th-TH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ให้แก่ผู้เข้ารับการทดสอบที่กรมฯ ส่งไปทดสอบสาขาช่างเจียระไนพลอย ระดับ 1 จำนวน 10 คน (ค่าทดสอบคนละ 1,500 บาท)</a:t>
            </a: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สี่เหลี่ยมผืนผ้า 20"/>
          <p:cNvSpPr/>
          <p:nvPr/>
        </p:nvSpPr>
        <p:spPr>
          <a:xfrm>
            <a:off x="1053059" y="2853730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 ม.ค. 60</a:t>
            </a:r>
          </a:p>
        </p:txBody>
      </p:sp>
      <p:sp>
        <p:nvSpPr>
          <p:cNvPr id="22" name="สี่เหลี่ยมผืนผ้า 21"/>
          <p:cNvSpPr/>
          <p:nvPr/>
        </p:nvSpPr>
        <p:spPr>
          <a:xfrm>
            <a:off x="5373539" y="2853730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30 ก.ย. 60</a:t>
            </a:r>
          </a:p>
        </p:txBody>
      </p:sp>
      <p:sp>
        <p:nvSpPr>
          <p:cNvPr id="23" name="สี่เหลี่ยมผืนผ้า 22"/>
          <p:cNvSpPr/>
          <p:nvPr/>
        </p:nvSpPr>
        <p:spPr>
          <a:xfrm>
            <a:off x="6597675" y="2853730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31 ธ.ค. 60</a:t>
            </a:r>
          </a:p>
        </p:txBody>
      </p:sp>
      <p:sp>
        <p:nvSpPr>
          <p:cNvPr id="24" name="สี่เหลี่ยมผืนผ้า 23"/>
          <p:cNvSpPr/>
          <p:nvPr/>
        </p:nvSpPr>
        <p:spPr>
          <a:xfrm>
            <a:off x="9766027" y="2853730"/>
            <a:ext cx="1224136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31 มี.ค. 61</a:t>
            </a:r>
          </a:p>
        </p:txBody>
      </p:sp>
      <p:sp>
        <p:nvSpPr>
          <p:cNvPr id="25" name="ตัวยึด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11476316" y="6376952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19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837035" y="117426"/>
            <a:ext cx="1008112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9" name="Rounded Rectangle 45"/>
          <p:cNvSpPr/>
          <p:nvPr/>
        </p:nvSpPr>
        <p:spPr>
          <a:xfrm>
            <a:off x="837042" y="1451836"/>
            <a:ext cx="10153127" cy="2865861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10" name="Content Placeholder 4"/>
          <p:cNvSpPr txBox="1">
            <a:spLocks/>
          </p:cNvSpPr>
          <p:nvPr/>
        </p:nvSpPr>
        <p:spPr>
          <a:xfrm>
            <a:off x="1269083" y="1701602"/>
            <a:ext cx="9505055" cy="3096344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ส่งเงินสมทบเข้ากองทุนพัฒนาฝีมือแรงงานภายในเวลาที่กำหนดในปีที่ผ่านมา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และได้ดำเนินการพัฒนาฝีมือแรงงานตามมาตรา 29 วรรคสองครบ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ครบตามสัดส่วนที่กฎหมาย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กำหนด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ในปีถัดมา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ให้เงินอุดหนุน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ร้อยละ 10 ของเงินสมทบที่นำส่ง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Oval 47"/>
          <p:cNvSpPr/>
          <p:nvPr/>
        </p:nvSpPr>
        <p:spPr>
          <a:xfrm>
            <a:off x="698717" y="1097496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3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040698" y="5181793"/>
            <a:ext cx="8653322" cy="1200329"/>
          </a:xfrm>
          <a:prstGeom prst="rect">
            <a:avLst/>
          </a:prstGeom>
          <a:noFill/>
          <a:ln w="15875">
            <a:solidFill>
              <a:srgbClr val="FF0000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ผู้ประกอบกิจการที่จัดให้มีการฝึกอบรมฝีมือแรงงานให้แก่ลูกจ้างของตน หรือ ส่งลูกจ้างเข้ารับ</a:t>
            </a:r>
            <a:b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การทดสอบและผ่านการทดสอบมาตรฐานฝีมือแรงงานแห่งชาติ หรือ มีลูกจ้างผ่านการรับรอง</a:t>
            </a:r>
            <a:b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ความรู้ความสามารถจากศูนย์ประเมินความรู้ความสามารถ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68688" y="4720128"/>
            <a:ext cx="5484971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8764972" y="4221882"/>
            <a:ext cx="2225191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6 </a:t>
            </a: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130921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4083" y="392757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8963" y="45418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3099344396"/>
              </p:ext>
            </p:extLst>
          </p:nvPr>
        </p:nvGraphicFramePr>
        <p:xfrm>
          <a:off x="621011" y="1557586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156" y="765498"/>
            <a:ext cx="8136904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6 (ลว. 9 มิ.ย.60)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√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ร้อยละ 10 ของเงินสมทบที่นำส่งเข้ากองทุนพัฒนาฝีมือแรงงาน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09643" y="4221882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2559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6" name="กลุ่ม 13"/>
          <p:cNvGrpSpPr/>
          <p:nvPr/>
        </p:nvGrpSpPr>
        <p:grpSpPr>
          <a:xfrm>
            <a:off x="549795" y="405458"/>
            <a:ext cx="1295352" cy="1368152"/>
            <a:chOff x="-1250404" y="-216024"/>
            <a:chExt cx="2736304" cy="1944216"/>
          </a:xfrm>
        </p:grpSpPr>
        <p:pic>
          <p:nvPicPr>
            <p:cNvPr id="18" name="รูปภาพ 10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9" name="รูปภาพ 11" descr="silhouette_saleman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20" name="TextBox 19"/>
          <p:cNvSpPr txBox="1"/>
          <p:nvPr/>
        </p:nvSpPr>
        <p:spPr>
          <a:xfrm>
            <a:off x="693019" y="4941962"/>
            <a:ext cx="828092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500" b="1" i="1" dirty="0">
                <a:solidFill>
                  <a:srgbClr val="FFFF00"/>
                </a:solidFill>
              </a:rPr>
              <a:t>กรณีต่อไปนี้ไม่เข้าหลักเกณฑ์การให้เงินช่วยเหลือหรืออุดหนุน </a:t>
            </a:r>
          </a:p>
          <a:p>
            <a:r>
              <a:rPr lang="th-TH" sz="2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1. </a:t>
            </a:r>
            <a:r>
              <a:rPr lang="th-TH" sz="2500" b="1" i="1" dirty="0">
                <a:solidFill>
                  <a:srgbClr val="FFFF00"/>
                </a:solidFill>
              </a:rPr>
              <a:t>ส่งเงินสมทบเข้ากองทุน ประจำปี พ.ศ. 2558 หลังวันที่ 31 มีนาคม 2559</a:t>
            </a:r>
            <a:endParaRPr lang="en-US" sz="2500" b="1" dirty="0">
              <a:solidFill>
                <a:srgbClr val="FFFF00"/>
              </a:solidFill>
            </a:endParaRPr>
          </a:p>
          <a:p>
            <a:r>
              <a:rPr lang="th-TH" sz="25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2500" b="1" i="1" dirty="0">
                <a:solidFill>
                  <a:srgbClr val="FFFF00"/>
                </a:solidFill>
              </a:rPr>
              <a:t>ปี พ.ศ. 2559 มีลูกจ้างไม่ถึง 100 คน ไม่อยู่ในข่ายบังคับเงินสมทบกองทุนพัฒนาฝีมือแรงงาน</a:t>
            </a:r>
          </a:p>
          <a:p>
            <a:r>
              <a:rPr lang="th-TH" sz="2500" b="1" i="1" dirty="0">
                <a:solidFill>
                  <a:srgbClr val="FFFF00"/>
                </a:solidFill>
              </a:rPr>
              <a:t>3.. ปี พ.ศ. 2559 ดำเนินการพัฒนาฝีมือแรงงานให้แก่ลูกจ้างไม่ครบตามสัดส่วนที่กฎหมายกำหนด</a:t>
            </a:r>
            <a:endParaRPr lang="th-TH" sz="25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sz="25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37035" y="4260001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2558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85308" y="4250709"/>
            <a:ext cx="214029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ภายในมี.ค. 2559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901931" y="4221882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982376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1"/>
          <p:cNvGrpSpPr/>
          <p:nvPr/>
        </p:nvGrpSpPr>
        <p:grpSpPr>
          <a:xfrm>
            <a:off x="621011" y="333450"/>
            <a:ext cx="10873208" cy="5111789"/>
            <a:chOff x="203682" y="638778"/>
            <a:chExt cx="9006959" cy="5110606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500828" y="3284536"/>
              <a:ext cx="8709813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วงเล็บปีกกาขวา 3"/>
            <p:cNvSpPr/>
            <p:nvPr/>
          </p:nvSpPr>
          <p:spPr>
            <a:xfrm rot="16200000">
              <a:off x="1733523" y="1310959"/>
              <a:ext cx="442194" cy="2820889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322233" y="3321049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ตัวเชื่อมต่อตรง 5"/>
            <p:cNvCxnSpPr/>
            <p:nvPr/>
          </p:nvCxnSpPr>
          <p:spPr>
            <a:xfrm rot="5400000">
              <a:off x="9031252" y="3334697"/>
              <a:ext cx="35719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1329994" y="3071810"/>
              <a:ext cx="1143008" cy="46166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>
                  <a:latin typeface="FreesiaUPC" pitchFamily="34" charset="-34"/>
                  <a:cs typeface="FreesiaUPC" pitchFamily="34" charset="-34"/>
                </a:rPr>
                <a:t>ปี </a:t>
              </a:r>
              <a:r>
                <a:rPr lang="th-TH" sz="2400" b="1" dirty="0">
                  <a:latin typeface="FreesiaUPC" pitchFamily="34" charset="-34"/>
                  <a:cs typeface="FreesiaUPC" pitchFamily="34" charset="-34"/>
                </a:rPr>
                <a:t>2558</a:t>
              </a:r>
              <a:endParaRPr lang="en-US" sz="20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586097" y="3015271"/>
              <a:ext cx="1133326" cy="430787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2560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 Box 4"/>
            <p:cNvSpPr txBox="1">
              <a:spLocks noChangeArrowheads="1"/>
            </p:cNvSpPr>
            <p:nvPr/>
          </p:nvSpPr>
          <p:spPr bwMode="auto">
            <a:xfrm>
              <a:off x="382588" y="3467094"/>
              <a:ext cx="1027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ม.ค.58 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 Box 5"/>
            <p:cNvSpPr txBox="1">
              <a:spLocks noChangeArrowheads="1"/>
            </p:cNvSpPr>
            <p:nvPr/>
          </p:nvSpPr>
          <p:spPr bwMode="auto">
            <a:xfrm>
              <a:off x="2357422" y="3469944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ธ.ค.58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 Box 6"/>
            <p:cNvSpPr txBox="1">
              <a:spLocks noChangeArrowheads="1"/>
            </p:cNvSpPr>
            <p:nvPr/>
          </p:nvSpPr>
          <p:spPr bwMode="auto">
            <a:xfrm>
              <a:off x="3286116" y="3469944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1 ม.ค.59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 Box 7"/>
            <p:cNvSpPr txBox="1">
              <a:spLocks noChangeArrowheads="1"/>
            </p:cNvSpPr>
            <p:nvPr/>
          </p:nvSpPr>
          <p:spPr bwMode="auto">
            <a:xfrm>
              <a:off x="7301881" y="3521686"/>
              <a:ext cx="1092222" cy="4953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ก.ย.</a:t>
              </a:r>
              <a:r>
                <a:rPr lang="th-TH" sz="2000" b="1" dirty="0">
                  <a:solidFill>
                    <a:srgbClr val="FFFF00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2965439" y="3463925"/>
              <a:ext cx="78581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207065" y="3015192"/>
              <a:ext cx="1143008" cy="430787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latin typeface="FreesiaUPC" pitchFamily="34" charset="-34"/>
                  <a:cs typeface="FreesiaUPC" pitchFamily="34" charset="-34"/>
                </a:rPr>
                <a:t>ปี พ.ศ. 2559</a:t>
              </a:r>
              <a:endParaRPr lang="en-US" sz="2200" b="1" dirty="0"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วงเล็บปีกกาขวา 14"/>
            <p:cNvSpPr/>
            <p:nvPr/>
          </p:nvSpPr>
          <p:spPr>
            <a:xfrm rot="5400000">
              <a:off x="4522672" y="2720781"/>
              <a:ext cx="428627" cy="2743842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6" name="Text Box 5"/>
            <p:cNvSpPr txBox="1">
              <a:spLocks noChangeArrowheads="1"/>
            </p:cNvSpPr>
            <p:nvPr/>
          </p:nvSpPr>
          <p:spPr bwMode="auto">
            <a:xfrm>
              <a:off x="5106999" y="3473146"/>
              <a:ext cx="1036637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31 ธ.ค.59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6831922" y="3162804"/>
              <a:ext cx="410512" cy="1841680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8" name="Text Box 6"/>
            <p:cNvSpPr txBox="1">
              <a:spLocks noChangeArrowheads="1"/>
            </p:cNvSpPr>
            <p:nvPr/>
          </p:nvSpPr>
          <p:spPr bwMode="auto">
            <a:xfrm>
              <a:off x="6014408" y="3471867"/>
              <a:ext cx="1209675" cy="6000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</a:t>
              </a:r>
              <a:r>
                <a:rPr lang="th-TH" sz="2000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60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203682" y="638778"/>
              <a:ext cx="3130295" cy="12858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thai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ปี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พ.ศ.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2558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ดำเนินการพัฒนาฝีมือแรงงานให้แก่ลูกจ้างไม่ครบตามสัดส่วน</a:t>
              </a:r>
              <a:b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ที่ก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ฎ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หมายกำหนด</a:t>
              </a:r>
              <a:r>
                <a:rPr kumimoji="0" lang="en-US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50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คน</a:t>
              </a:r>
            </a:p>
            <a:p>
              <a:pPr marL="0" marR="0" lvl="0" indent="0" algn="thaiDi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	                		           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lang="th-TH" b="1" dirty="0"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       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20" name="Text Box 3"/>
            <p:cNvSpPr txBox="1">
              <a:spLocks noChangeArrowheads="1"/>
            </p:cNvSpPr>
            <p:nvPr/>
          </p:nvSpPr>
          <p:spPr bwMode="auto">
            <a:xfrm>
              <a:off x="3500430" y="638927"/>
              <a:ext cx="3621588" cy="15116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ส่งเงินสมทบของปี พ.ศ. 2558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ภายในเวลาที่กฎหมายกำหนด </a:t>
              </a:r>
              <a:b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(ภายในเดือนมีนาคม 2559)</a:t>
              </a:r>
              <a:b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</a:b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จำนวน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54,000 บาท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(50 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คน</a:t>
              </a:r>
              <a:r>
                <a:rPr lang="en-US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X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1</a:t>
              </a:r>
              <a:r>
                <a:rPr lang="en-US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,</a:t>
              </a:r>
              <a:r>
                <a:rPr lang="th-TH" b="1" dirty="0"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080 บาท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                                                                                   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3356761" y="3071017"/>
              <a:ext cx="714379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Text Box 4"/>
            <p:cNvSpPr txBox="1">
              <a:spLocks noChangeArrowheads="1"/>
            </p:cNvSpPr>
            <p:nvPr/>
          </p:nvSpPr>
          <p:spPr bwMode="auto">
            <a:xfrm>
              <a:off x="3384849" y="4239124"/>
              <a:ext cx="2670505" cy="11510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2559 </a:t>
              </a:r>
              <a:endParaRPr kumimoji="0" 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ดำเนินการพัฒนาฝีมือแรงงานให้ลูกจ้าง</a:t>
              </a:r>
              <a:r>
                <a:rPr kumimoji="0" lang="en-US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ครบตามสัดส่วนที่กฎหมายกำหนด						</a:t>
              </a:r>
              <a:endParaRPr kumimoji="0" 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6108106" y="4238345"/>
              <a:ext cx="1909561" cy="15110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 พ.ศ. 2560 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</a:t>
              </a:r>
              <a:r>
                <a:rPr kumimoji="0" lang="en-US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(1 ม.ค.60 – 30 ก.ย.60) จำนวน</a:t>
              </a:r>
              <a:r>
                <a:rPr kumimoji="0" lang="th-TH" sz="2000" b="1" i="0" u="none" strike="noStrike" cap="none" normalizeH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5,400</a:t>
              </a:r>
              <a:r>
                <a:rPr kumimoji="0" lang="th-TH" sz="2000" b="1" i="0" u="none" strike="noStrike" cap="none" normalizeH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บาท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(54,000 </a:t>
              </a:r>
              <a:r>
                <a:rPr lang="en-US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x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10</a:t>
              </a:r>
              <a:r>
                <a:rPr lang="en-US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%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)</a:t>
              </a:r>
              <a:endParaRPr kumimoji="0" lang="th-TH" sz="20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kumimoji="0" lang="en-US" sz="20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  </a:t>
              </a:r>
              <a:endParaRPr kumimoji="0" lang="en-US" sz="20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10390983" y="50243"/>
            <a:ext cx="1750520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ตัวยึดหมายเลขภาพนิ่ง 27"/>
          <p:cNvSpPr>
            <a:spLocks noGrp="1"/>
          </p:cNvSpPr>
          <p:nvPr>
            <p:ph type="sldNum" sz="quarter" idx="12"/>
          </p:nvPr>
        </p:nvSpPr>
        <p:spPr>
          <a:xfrm>
            <a:off x="11476316" y="6376952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9" name="ตัวเชื่อมต่อตรง 28"/>
          <p:cNvCxnSpPr/>
          <p:nvPr/>
        </p:nvCxnSpPr>
        <p:spPr>
          <a:xfrm rot="5400000">
            <a:off x="7572125" y="3032140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1989163" y="2752777"/>
            <a:ext cx="1379840" cy="4308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2558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9982050" y="3717826"/>
            <a:ext cx="1944217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</a:t>
            </a:r>
            <a:br>
              <a:rPr kumimoji="0" lang="th-TH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ให้ยื่นคำขอรับเงินช่วยเหลือหรืออุดหนุนภายในวันที่</a:t>
            </a:r>
            <a:r>
              <a:rPr kumimoji="0" lang="th-TH" sz="2000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sz="20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0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33" name="ตัวเชื่อมต่อตรง 32"/>
          <p:cNvCxnSpPr/>
          <p:nvPr/>
        </p:nvCxnSpPr>
        <p:spPr>
          <a:xfrm rot="5400000">
            <a:off x="9730448" y="3031408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 Box 7"/>
          <p:cNvSpPr txBox="1">
            <a:spLocks noChangeArrowheads="1"/>
          </p:cNvSpPr>
          <p:nvPr/>
        </p:nvSpPr>
        <p:spPr bwMode="auto">
          <a:xfrm>
            <a:off x="10679744" y="3213770"/>
            <a:ext cx="1318531" cy="495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มี.ค.61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0114379" y="2709714"/>
            <a:ext cx="1091808" cy="461772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</a:t>
            </a:r>
            <a:r>
              <a:rPr lang="th-TH" sz="2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2561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8" name="สี่เหลี่ยมผืนผ้า 37"/>
          <p:cNvSpPr/>
          <p:nvPr/>
        </p:nvSpPr>
        <p:spPr>
          <a:xfrm>
            <a:off x="4581451" y="1917626"/>
            <a:ext cx="2664296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ยื่นแบบ </a:t>
            </a:r>
            <a:r>
              <a:rPr lang="th-TH" sz="18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สท.</a:t>
            </a:r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 ประจำปี พ.ศ. 2558</a:t>
            </a:r>
            <a:endParaRPr lang="en-US" sz="1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และส่งเงินสมทบ วันที่ 20 มี.ค. 59</a:t>
            </a:r>
            <a:endParaRPr lang="en-US" sz="1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9" name="สี่เหลี่ยมผืนผ้า 38"/>
          <p:cNvSpPr/>
          <p:nvPr/>
        </p:nvSpPr>
        <p:spPr>
          <a:xfrm>
            <a:off x="7749803" y="1917626"/>
            <a:ext cx="2664296" cy="72008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ยื่นแบบ </a:t>
            </a:r>
            <a:r>
              <a:rPr lang="th-TH" sz="18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สท.</a:t>
            </a:r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 ประจำปี พ.ศ. 2559</a:t>
            </a:r>
            <a:b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1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พัฒนาฝีมือแรงงานครบตามสัดส่วน</a:t>
            </a:r>
            <a:endParaRPr lang="en-US" sz="1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40" name="ตัวเชื่อมต่อตรง 39"/>
          <p:cNvCxnSpPr/>
          <p:nvPr/>
        </p:nvCxnSpPr>
        <p:spPr>
          <a:xfrm flipH="1">
            <a:off x="8179935" y="2637706"/>
            <a:ext cx="1916" cy="5012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วงเล็บปีกกาขวา 41"/>
          <p:cNvSpPr/>
          <p:nvPr/>
        </p:nvSpPr>
        <p:spPr>
          <a:xfrm rot="5400000">
            <a:off x="10636651" y="2919210"/>
            <a:ext cx="274973" cy="1584176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693019" y="5374010"/>
            <a:ext cx="6984776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sz="22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4066934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14"/>
          <p:cNvSpPr/>
          <p:nvPr/>
        </p:nvSpPr>
        <p:spPr>
          <a:xfrm>
            <a:off x="719122" y="1623894"/>
            <a:ext cx="10365102" cy="29523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อุดหนุนแก่ผู้ประกอบกิจการที่ดำเนินการพัฒนาฝีมือแรงงาน</a:t>
            </a:r>
            <a:b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ตามมาตรา 29 วรรคสอง </a:t>
            </a:r>
            <a:r>
              <a:rPr lang="th-TH" sz="4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ในปีที่ผ่านมา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ส่วนที่</a:t>
            </a:r>
            <a:r>
              <a:rPr lang="th-TH" sz="4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เกินกว่าร้อยละ 70</a:t>
            </a: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ของลูกจ้างทั้งหมด ให้เงินอุดหนุน </a:t>
            </a:r>
            <a:r>
              <a:rPr lang="th-TH" sz="4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200 บาทต่อลูกจ้าง 1 คน </a:t>
            </a:r>
            <a:endParaRPr lang="en-US" sz="40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719122" y="261447"/>
            <a:ext cx="10365101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7" name="Oval 47"/>
          <p:cNvSpPr/>
          <p:nvPr/>
        </p:nvSpPr>
        <p:spPr>
          <a:xfrm>
            <a:off x="698717" y="1269554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4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9005" y="5253801"/>
            <a:ext cx="8653322" cy="1200329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ผู้ประกอบกิจการที่จัดให้มีการฝึกอบรมฝีมือแรงงานให้แก่ลูกจ้างของตน หรือ ส่งลูกจ้างเข้ารับ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การทดสอบและผ่านการทดสอบมาตรฐานฝีมือแรงงานแห่งชาติ หรือ มีลูกจ้างผ่านการรับรอง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ความรู้ความสามารถจากศูนย์ประเมินความรู้ความสามารถ</a:t>
            </a:r>
            <a:endParaRPr lang="en-US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6995" y="4797946"/>
            <a:ext cx="5424678" cy="46166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ดำเนินการพัฒนาฝีมือแรงงาน ตามมาตรา 29 วรรคสอง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3"/>
          <p:cNvSpPr/>
          <p:nvPr/>
        </p:nvSpPr>
        <p:spPr>
          <a:xfrm>
            <a:off x="9053006" y="4437907"/>
            <a:ext cx="2009165" cy="6480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7</a:t>
            </a:r>
            <a:endParaRPr lang="en-US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2769124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573796" y="6448960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647275" y="621482"/>
            <a:ext cx="1295352" cy="1368152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549003" y="191175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2243518873"/>
              </p:ext>
            </p:extLst>
          </p:nvPr>
        </p:nvGraphicFramePr>
        <p:xfrm>
          <a:off x="549003" y="2133650"/>
          <a:ext cx="11449272" cy="34275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2014636" y="981522"/>
            <a:ext cx="8136904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7 (ลว. 9 มิ.ย.60)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√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200 บาทต่อลูกจ้าง 1 คน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53059" y="5518026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869482" y="5518026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2561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773139" y="6022082"/>
            <a:ext cx="6696744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</a:t>
            </a:r>
            <a:b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หรืออุดหนุนภายในวันที่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613899" y="5590034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983524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25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3" name="กลุ่ม 20"/>
          <p:cNvGrpSpPr/>
          <p:nvPr/>
        </p:nvGrpSpPr>
        <p:grpSpPr>
          <a:xfrm>
            <a:off x="693019" y="3757928"/>
            <a:ext cx="10375876" cy="1616082"/>
            <a:chOff x="2444551" y="2697820"/>
            <a:chExt cx="8334405" cy="1616082"/>
          </a:xfrm>
        </p:grpSpPr>
        <p:cxnSp>
          <p:nvCxnSpPr>
            <p:cNvPr id="4" name="ตัวเชื่อมต่อตรง 6"/>
            <p:cNvCxnSpPr/>
            <p:nvPr/>
          </p:nvCxnSpPr>
          <p:spPr>
            <a:xfrm>
              <a:off x="2562792" y="3260480"/>
              <a:ext cx="8214576" cy="230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7"/>
            <p:cNvCxnSpPr/>
            <p:nvPr/>
          </p:nvCxnSpPr>
          <p:spPr>
            <a:xfrm>
              <a:off x="5972810" y="2913846"/>
              <a:ext cx="0" cy="108012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วงเล็บปีกกาขวา 9"/>
            <p:cNvSpPr/>
            <p:nvPr/>
          </p:nvSpPr>
          <p:spPr>
            <a:xfrm rot="16200000">
              <a:off x="4181462" y="1122499"/>
              <a:ext cx="216025" cy="3366668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8" name="ตัวเชื่อมต่อตรง 10"/>
            <p:cNvCxnSpPr/>
            <p:nvPr/>
          </p:nvCxnSpPr>
          <p:spPr>
            <a:xfrm rot="5400000">
              <a:off x="2303467" y="3313857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11"/>
            <p:cNvCxnSpPr/>
            <p:nvPr/>
          </p:nvCxnSpPr>
          <p:spPr>
            <a:xfrm rot="5400000">
              <a:off x="10518837" y="3333675"/>
              <a:ext cx="51865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Box 9"/>
            <p:cNvSpPr txBox="1"/>
            <p:nvPr/>
          </p:nvSpPr>
          <p:spPr>
            <a:xfrm>
              <a:off x="3990758" y="3017758"/>
              <a:ext cx="1143008" cy="430887"/>
            </a:xfrm>
            <a:prstGeom prst="rect">
              <a:avLst/>
            </a:prstGeom>
            <a:solidFill>
              <a:srgbClr val="CCFFCC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2560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6840414" y="3037696"/>
              <a:ext cx="1143008" cy="430887"/>
            </a:xfrm>
            <a:prstGeom prst="rect">
              <a:avLst/>
            </a:prstGeom>
            <a:solidFill>
              <a:srgbClr val="FFFF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2561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วงเล็บปีกกาขวา 14"/>
            <p:cNvSpPr/>
            <p:nvPr/>
          </p:nvSpPr>
          <p:spPr>
            <a:xfrm rot="16200000">
              <a:off x="7137284" y="1565251"/>
              <a:ext cx="216024" cy="2544973"/>
            </a:xfrm>
            <a:prstGeom prst="rightBrace">
              <a:avLst>
                <a:gd name="adj1" fmla="val 57289"/>
                <a:gd name="adj2" fmla="val 50000"/>
              </a:avLst>
            </a:prstGeom>
            <a:noFill/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Text Box 4"/>
            <p:cNvSpPr txBox="1">
              <a:spLocks noChangeArrowheads="1"/>
            </p:cNvSpPr>
            <p:nvPr/>
          </p:nvSpPr>
          <p:spPr bwMode="auto">
            <a:xfrm>
              <a:off x="2444551" y="3525560"/>
              <a:ext cx="1272803" cy="78834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ม.ค.60 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4" name="Text Box 5"/>
            <p:cNvSpPr txBox="1">
              <a:spLocks noChangeArrowheads="1"/>
            </p:cNvSpPr>
            <p:nvPr/>
          </p:nvSpPr>
          <p:spPr bwMode="auto">
            <a:xfrm>
              <a:off x="4919565" y="3561918"/>
              <a:ext cx="1284606" cy="5040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31 ธ.ค.60 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5" name="Text Box 6"/>
            <p:cNvSpPr txBox="1">
              <a:spLocks noChangeArrowheads="1"/>
            </p:cNvSpPr>
            <p:nvPr/>
          </p:nvSpPr>
          <p:spPr bwMode="auto">
            <a:xfrm>
              <a:off x="5919782" y="3579025"/>
              <a:ext cx="1499036" cy="486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1 ม.ค.61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6" name="Text Box 7"/>
            <p:cNvSpPr txBox="1">
              <a:spLocks noChangeArrowheads="1"/>
            </p:cNvSpPr>
            <p:nvPr/>
          </p:nvSpPr>
          <p:spPr bwMode="auto">
            <a:xfrm>
              <a:off x="7592338" y="3593822"/>
              <a:ext cx="1006446" cy="4611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30 ก.ย.</a:t>
              </a:r>
              <a:r>
                <a:rPr lang="th-TH" b="1" dirty="0">
                  <a:solidFill>
                    <a:srgbClr val="FFFF00"/>
                  </a:solidFill>
                  <a:latin typeface="FreesiaUPC" pitchFamily="34" charset="-34"/>
                  <a:ea typeface="Arial" pitchFamily="34" charset="0"/>
                  <a:cs typeface="FreesiaUPC" pitchFamily="34" charset="-34"/>
                </a:rPr>
                <a:t>61</a:t>
              </a:r>
              <a:endParaRPr kumimoji="0" lang="en-US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0198075" y="44639"/>
            <a:ext cx="1943428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5517555" y="794749"/>
            <a:ext cx="5160863" cy="22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thaiDist" defTabSz="914400" fontAlgn="base">
              <a:spcBef>
                <a:spcPct val="0"/>
              </a:spcBef>
            </a:pP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 พ.ศ. 2561 นำจำนวนลูกจ้างที่ได้รับการพัฒนา</a:t>
            </a:r>
            <a:b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ฝีมือ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แรงงาน ในปี พ.ศ. 2560 ส่วน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ที่เกินกว่า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ร้อยละ 70 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ของลูกจ้างทั้งหมด 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(ไม่ซ้ำคน) 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ยื่นขอรับเงินอุดหนุน จำนวน  4,000 บาท</a:t>
            </a:r>
            <a:r>
              <a:rPr kumimoji="0" lang="th-TH" sz="26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(20 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คน</a:t>
            </a:r>
            <a:r>
              <a:rPr lang="en-US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X</a:t>
            </a:r>
            <a:r>
              <a:rPr lang="th-TH" sz="26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 200 บาท</a:t>
            </a: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)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kumimoji="0" lang="en-US" sz="2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</a:t>
            </a:r>
            <a:endParaRPr kumimoji="0" lang="en-US" sz="2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549003" y="794749"/>
            <a:ext cx="4678321" cy="2202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 defTabSz="914400" fontAlgn="base">
              <a:spcBef>
                <a:spcPct val="0"/>
              </a:spcBef>
            </a:pP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ปี</a:t>
            </a:r>
            <a:r>
              <a:rPr kumimoji="0" lang="th-TH" sz="28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พ.ศ. 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2560</a:t>
            </a:r>
            <a:r>
              <a:rPr kumimoji="0" lang="th-TH" sz="28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ดำเนินการพัฒนาฝีมือแรงงาน</a:t>
            </a:r>
            <a:b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ให้แก่ลูกจ้าง จำนวน 720 คน ส่วนเกินกว่า</a:t>
            </a:r>
            <a:b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ร้อยละ</a:t>
            </a:r>
            <a:r>
              <a:rPr kumimoji="0" lang="th-TH" sz="28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70 ของลูกจ้างทั้งหมด จำนวน 20 คน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(ฝึกอบรม +ทดสอบ+ประเมินความรู้ความสามารถ)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th-TH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	                		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en-US" sz="2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Text Box 5"/>
          <p:cNvSpPr txBox="1">
            <a:spLocks noChangeArrowheads="1"/>
          </p:cNvSpPr>
          <p:nvPr/>
        </p:nvSpPr>
        <p:spPr bwMode="auto">
          <a:xfrm>
            <a:off x="5589563" y="2925738"/>
            <a:ext cx="2964016" cy="7920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ยื่นแบบ </a:t>
            </a:r>
            <a:r>
              <a:rPr kumimoji="0" lang="th-TH" sz="2000" b="1" i="0" u="none" strike="noStrike" cap="none" normalizeH="0" baseline="0" dirty="0" err="1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สท.</a:t>
            </a: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2 ปี พ.ศ. 2560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th-TH" sz="2000" b="1" dirty="0">
                <a:solidFill>
                  <a:schemeClr val="bg1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พัฒนาฝีมือแรงงานเกินกว่าร้อยละ 70</a:t>
            </a:r>
            <a:endParaRPr kumimoji="0" lang="th-TH" sz="2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endParaRPr kumimoji="0" lang="en-US" sz="2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 </a:t>
            </a:r>
            <a:endParaRPr kumimoji="0" lang="en-US" sz="20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8253859" y="5229994"/>
            <a:ext cx="3024336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</a:t>
            </a:r>
            <a:b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วันที่</a:t>
            </a:r>
            <a:r>
              <a:rPr kumimoji="0" lang="th-TH" sz="2200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9" name="ตัวเชื่อมต่อตรง 11"/>
          <p:cNvCxnSpPr/>
          <p:nvPr/>
        </p:nvCxnSpPr>
        <p:spPr>
          <a:xfrm>
            <a:off x="8253859" y="4005860"/>
            <a:ext cx="1" cy="68817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7"/>
          <p:cNvSpPr txBox="1">
            <a:spLocks noChangeArrowheads="1"/>
          </p:cNvSpPr>
          <p:nvPr/>
        </p:nvSpPr>
        <p:spPr bwMode="auto">
          <a:xfrm>
            <a:off x="10169241" y="4653930"/>
            <a:ext cx="1252970" cy="461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chemeClr val="tx1">
                    <a:lumMod val="95000"/>
                  </a:schemeClr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มี.ค.62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chemeClr val="tx1">
                  <a:lumMod val="95000"/>
                </a:schemeClr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405987" y="4088353"/>
            <a:ext cx="1422982" cy="43088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2562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32" name="ตัวเชื่อมต่อตรง 11"/>
          <p:cNvCxnSpPr/>
          <p:nvPr/>
        </p:nvCxnSpPr>
        <p:spPr>
          <a:xfrm>
            <a:off x="5661571" y="3645820"/>
            <a:ext cx="0" cy="8786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ตัวเชื่อมต่อตรง 11"/>
          <p:cNvCxnSpPr/>
          <p:nvPr/>
        </p:nvCxnSpPr>
        <p:spPr>
          <a:xfrm rot="5400000">
            <a:off x="8787610" y="4408211"/>
            <a:ext cx="518650" cy="197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Box 7"/>
          <p:cNvSpPr txBox="1">
            <a:spLocks noChangeArrowheads="1"/>
          </p:cNvSpPr>
          <p:nvPr/>
        </p:nvSpPr>
        <p:spPr bwMode="auto">
          <a:xfrm>
            <a:off x="8369041" y="4653930"/>
            <a:ext cx="1252970" cy="461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</a:t>
            </a:r>
            <a:r>
              <a:rPr lang="th-TH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61</a:t>
            </a:r>
            <a:endParaRPr kumimoji="0" lang="en-US" b="1" i="0" u="none" strike="noStrike" cap="none" normalizeH="0" baseline="0" dirty="0">
              <a:ln>
                <a:noFill/>
              </a:ln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6" name="วงเล็บปีกกาขวา 14"/>
          <p:cNvSpPr/>
          <p:nvPr/>
        </p:nvSpPr>
        <p:spPr>
          <a:xfrm rot="5400000">
            <a:off x="9550003" y="3717826"/>
            <a:ext cx="216024" cy="2808312"/>
          </a:xfrm>
          <a:prstGeom prst="rightBrace">
            <a:avLst>
              <a:gd name="adj1" fmla="val 57289"/>
              <a:gd name="adj2" fmla="val 50000"/>
            </a:avLst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Text Box 5"/>
          <p:cNvSpPr txBox="1">
            <a:spLocks noChangeArrowheads="1"/>
          </p:cNvSpPr>
          <p:nvPr/>
        </p:nvSpPr>
        <p:spPr bwMode="auto">
          <a:xfrm>
            <a:off x="693019" y="5446018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713920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342091" y="44639"/>
            <a:ext cx="1799412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สี่เหลี่ยมผืนผ้า 27"/>
          <p:cNvSpPr/>
          <p:nvPr/>
        </p:nvSpPr>
        <p:spPr>
          <a:xfrm>
            <a:off x="477726" y="697090"/>
            <a:ext cx="9864366" cy="10772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schemeClr val="bg1">
                <a:alpha val="40000"/>
              </a:schemeClr>
            </a:outerShdw>
          </a:effectLst>
        </p:spPr>
        <p:txBody>
          <a:bodyPr wrap="square">
            <a:spAutoFit/>
          </a:bodyPr>
          <a:lstStyle/>
          <a:p>
            <a:pPr algn="thaiDist"/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ในปี </a:t>
            </a:r>
            <a:r>
              <a:rPr lang="th-TH" altLang="th-TH" sz="36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พ.ศ. 2560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มีลูกจ้าง 1,000 คน ดำเนินการพัฒนาฝีมือแรงงานให้แก่ลูกจ้างจำนวน 720 คน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7726" y="189434"/>
            <a:ext cx="1655453" cy="5849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สี่เหลี่ยมผืนผ้า 28"/>
          <p:cNvSpPr/>
          <p:nvPr/>
        </p:nvSpPr>
        <p:spPr>
          <a:xfrm>
            <a:off x="736741" y="1829473"/>
            <a:ext cx="9893382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tabLst>
                <a:tab pos="534988" algn="l"/>
              </a:tabLst>
            </a:pP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ลูกจ้าง 1,000 คน ร้อยละ 70 เท่ากับ 700 คน </a:t>
            </a:r>
          </a:p>
          <a:p>
            <a:pPr>
              <a:tabLst>
                <a:tab pos="534988" algn="l"/>
              </a:tabLst>
            </a:pP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ดำเนินการพัฒนาฝีมือแรงงาน ในปีพ.ศ. 2560 จำนวน 720 คน</a:t>
            </a:r>
          </a:p>
          <a:p>
            <a:pPr>
              <a:tabLst>
                <a:tab pos="534988" algn="l"/>
              </a:tabLst>
            </a:pP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	</a:t>
            </a:r>
            <a:r>
              <a:rPr lang="th-TH" altLang="th-TH" sz="2800" b="1" u="sng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ส่วนที่เกินกว่าร้อยละ 70 คือ ตั้งแต่คนที่ 701-720 เท่ากับ 20 คน (</a:t>
            </a:r>
            <a:r>
              <a:rPr lang="th-TH" altLang="th-TH" sz="2800" b="1" u="sng" dirty="0">
                <a:solidFill>
                  <a:srgbClr val="FF0000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ไม่ซ้ำคน) </a:t>
            </a:r>
            <a:endParaRPr lang="en-US" sz="2800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909701" y="3286476"/>
            <a:ext cx="10015120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algn="thaiDist"/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ในปี </a:t>
            </a:r>
            <a:r>
              <a:rPr lang="th-TH" altLang="th-TH" sz="36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พ.ศ. 2560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ดำเนินการพัฒนาฝีมือแรงงานให้แก่ลูกจ้าง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 จำนวน 720 คน ส่วนที่เกินกว่าร้อยละ 70 เท่ากับ 20 คน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26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ผืนผ้า 6"/>
          <p:cNvSpPr/>
          <p:nvPr/>
        </p:nvSpPr>
        <p:spPr>
          <a:xfrm>
            <a:off x="1229296" y="5518026"/>
            <a:ext cx="9695525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ในปี </a:t>
            </a:r>
            <a:r>
              <a:rPr lang="th-TH" altLang="th-TH" sz="36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พ.ศ. 2561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ยื่นขอรับเงินอุดหนุน ส่วนที่พัฒนาฝีมือแรงงานเกินกว่า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</a:t>
            </a:r>
            <a:r>
              <a:rPr lang="th-TH" altLang="th-TH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ร้อยละ 70 จำนวน 20 คน คนละ 200 บาท เป็นเงินจำนวน 4,000 บาท (20 คน </a:t>
            </a:r>
            <a:r>
              <a:rPr lang="en-US" altLang="th-TH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x</a:t>
            </a:r>
            <a:r>
              <a:rPr lang="th-TH" altLang="th-TH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200 บาท)</a:t>
            </a:r>
            <a:endParaRPr lang="en-US" altLang="th-TH" b="1" dirty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pic>
        <p:nvPicPr>
          <p:cNvPr id="14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80465" y="1900661"/>
            <a:ext cx="488618" cy="377703"/>
          </a:xfrm>
          <a:prstGeom prst="rect">
            <a:avLst/>
          </a:prstGeom>
          <a:noFill/>
        </p:spPr>
      </p:pic>
      <p:pic>
        <p:nvPicPr>
          <p:cNvPr id="17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73884" y="2332709"/>
            <a:ext cx="488618" cy="377703"/>
          </a:xfrm>
          <a:prstGeom prst="rect">
            <a:avLst/>
          </a:prstGeom>
          <a:noFill/>
        </p:spPr>
      </p:pic>
      <p:pic>
        <p:nvPicPr>
          <p:cNvPr id="18" name="Picture 2" descr="D:\บรรยาย สปก.60\New folder (3)\pointerfinger.png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flipH="1">
            <a:off x="765027" y="2764757"/>
            <a:ext cx="488618" cy="377703"/>
          </a:xfrm>
          <a:prstGeom prst="rect">
            <a:avLst/>
          </a:prstGeom>
          <a:noFill/>
        </p:spPr>
      </p:pic>
      <p:sp>
        <p:nvSpPr>
          <p:cNvPr id="20" name="สี่เหลี่ยมผืนผ้า 6"/>
          <p:cNvSpPr/>
          <p:nvPr/>
        </p:nvSpPr>
        <p:spPr>
          <a:xfrm>
            <a:off x="1062101" y="4440808"/>
            <a:ext cx="9862720" cy="107721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ในปี </a:t>
            </a:r>
            <a:r>
              <a:rPr lang="th-TH" altLang="th-TH" sz="36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พ.ศ. 2561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A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ยื่นแบบประเมินเงินสมทบกองทุนตพัฒนาฝีมือแรงงาน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ประจำปี พ.ศ. 2560</a:t>
            </a:r>
            <a:endParaRPr lang="en-US" altLang="th-TH" sz="2800" b="1" dirty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71619" y="62691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7250049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มุมมน 14"/>
          <p:cNvSpPr/>
          <p:nvPr/>
        </p:nvSpPr>
        <p:spPr>
          <a:xfrm>
            <a:off x="765026" y="1557236"/>
            <a:ext cx="10365102" cy="381677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ได้รับการรับรองมาตรฐานฝีมือแรงงาน</a:t>
            </a:r>
            <a:b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ของตน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ตามมาตรา 26 และได้นำมาตรฐานฝีมือแรงงานดังกล่าวไปใช้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ในการทดสอบ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ให้แก่ลูกจ้างของตน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ให้เงินอุดหนุนในแต่ละ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สาขาระดับละ</a:t>
            </a:r>
            <a:r>
              <a:rPr lang="en-US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10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,000 บาท</a:t>
            </a:r>
          </a:p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</a:t>
            </a:r>
            <a:r>
              <a:rPr lang="th-TH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ให้ใช้บังคับกับมาตรฐานฝีมือแรงงานที่ได้รับการรับรองตั้งแต่</a:t>
            </a:r>
            <a:r>
              <a:rPr lang="en-US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u="sng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ปี พ.ศ. 2560 เป็นต้นไป</a:t>
            </a:r>
            <a:endParaRPr lang="en-US" sz="3600" b="1" u="sng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718172" y="189434"/>
            <a:ext cx="10411956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6" name="Oval 47"/>
          <p:cNvSpPr/>
          <p:nvPr/>
        </p:nvSpPr>
        <p:spPr>
          <a:xfrm>
            <a:off x="698717" y="1197551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5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27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973939" y="4941962"/>
            <a:ext cx="2088232" cy="6480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8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376952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4083" y="3855572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523" y="117426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4"/>
          <p:cNvSpPr txBox="1">
            <a:spLocks/>
          </p:cNvSpPr>
          <p:nvPr/>
        </p:nvSpPr>
        <p:spPr>
          <a:xfrm>
            <a:off x="8735325" y="5997105"/>
            <a:ext cx="2844059" cy="365125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3150621334"/>
              </p:ext>
            </p:extLst>
          </p:nvPr>
        </p:nvGraphicFramePr>
        <p:xfrm>
          <a:off x="405780" y="1773610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รูปห้าเหลี่ยม 24"/>
          <p:cNvSpPr/>
          <p:nvPr/>
        </p:nvSpPr>
        <p:spPr>
          <a:xfrm rot="2822623">
            <a:off x="745278" y="3916940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กลุ่ม 15"/>
          <p:cNvGrpSpPr/>
          <p:nvPr/>
        </p:nvGrpSpPr>
        <p:grpSpPr>
          <a:xfrm>
            <a:off x="333772" y="765498"/>
            <a:ext cx="1809389" cy="1440160"/>
            <a:chOff x="-1250404" y="-216024"/>
            <a:chExt cx="2736304" cy="1944216"/>
          </a:xfrm>
        </p:grpSpPr>
        <p:pic>
          <p:nvPicPr>
            <p:cNvPr id="9" name="รูปภาพ 16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18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25"/>
          <p:cNvSpPr/>
          <p:nvPr/>
        </p:nvSpPr>
        <p:spPr>
          <a:xfrm>
            <a:off x="549797" y="4221882"/>
            <a:ext cx="72000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u="sng" dirty="0">
                <a:latin typeface="FreesiaUPC" pitchFamily="34" charset="-34"/>
                <a:cs typeface="FreesiaUPC" pitchFamily="34" charset="-34"/>
              </a:rPr>
              <a:t>ใช้บังคับกับมาตรฐานฝีมือแรงงาน</a:t>
            </a:r>
          </a:p>
          <a:p>
            <a:r>
              <a:rPr lang="th-TH" b="1" u="sng" dirty="0">
                <a:latin typeface="FreesiaUPC" pitchFamily="34" charset="-34"/>
                <a:cs typeface="FreesiaUPC" pitchFamily="34" charset="-34"/>
              </a:rPr>
              <a:t>ที่ได้รับการรับรองตั้งแต่ปี พ.ศ. 2560 เป็นต้นไป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43163" y="837506"/>
            <a:ext cx="8270936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8 (ลว. 9 มิ.ย.60)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√ เป็นค่าจัดทำมาตรฐานฝีมือแรงงานของผู้ประกอบอาชีพและนำไปทดสอบ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 ให้แก่ลูกจ้างของตน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สาขาระดับละ 10,000 บาท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4006180" y="1845619"/>
            <a:ext cx="288032" cy="6480720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3141291" y="5210830"/>
            <a:ext cx="2016224" cy="523220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14099" y="44639"/>
            <a:ext cx="1799412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สี่เหลี่ยมมุมมน 4"/>
          <p:cNvSpPr/>
          <p:nvPr/>
        </p:nvSpPr>
        <p:spPr>
          <a:xfrm>
            <a:off x="693019" y="5878066"/>
            <a:ext cx="6264696" cy="76549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ED6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 algn="thaiDi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มาตรฐานฝีมือแรงงานที่ได้รับการรับรอง ให้พิจารณาวันที่ตามหนังสือรับรองมาตรฐานฝีมือแรงงาน (แบบ </a:t>
            </a:r>
            <a:r>
              <a:rPr lang="th-TH" sz="20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รมฐ.</a:t>
            </a:r>
            <a:r>
              <a:rPr lang="th-TH" sz="2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3)ที่ออกให้ ณ วันที่....................</a:t>
            </a:r>
            <a:endParaRPr lang="en-US" sz="2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9117955" y="4365898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7440060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วงเล็บปีกกาขวา 3"/>
          <p:cNvSpPr/>
          <p:nvPr/>
        </p:nvSpPr>
        <p:spPr>
          <a:xfrm rot="16200000">
            <a:off x="4164054" y="-1236076"/>
            <a:ext cx="474755" cy="6840759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765027" y="2853601"/>
            <a:ext cx="1239931" cy="54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1 ม.ค.</a:t>
            </a:r>
            <a:r>
              <a:rPr lang="th-TH" sz="2000" b="1" dirty="0">
                <a:latin typeface="FreesiaUPC" pitchFamily="34" charset="-34"/>
                <a:ea typeface="Arial" pitchFamily="34" charset="0"/>
                <a:cs typeface="FreesiaUPC" pitchFamily="34" charset="-34"/>
              </a:rPr>
              <a:t>60</a:t>
            </a: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 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0285555" y="2891351"/>
            <a:ext cx="1251430" cy="39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มี.ค.61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 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90983" y="44639"/>
            <a:ext cx="1750520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8"/>
          <p:cNvGrpSpPr/>
          <p:nvPr/>
        </p:nvGrpSpPr>
        <p:grpSpPr>
          <a:xfrm>
            <a:off x="693018" y="621483"/>
            <a:ext cx="10226352" cy="3960439"/>
            <a:chOff x="1269246" y="621338"/>
            <a:chExt cx="10227683" cy="3959521"/>
          </a:xfrm>
        </p:grpSpPr>
        <p:cxnSp>
          <p:nvCxnSpPr>
            <p:cNvPr id="3" name="ตัวเชื่อมต่อตรง 2"/>
            <p:cNvCxnSpPr/>
            <p:nvPr/>
          </p:nvCxnSpPr>
          <p:spPr>
            <a:xfrm>
              <a:off x="1484642" y="2730702"/>
              <a:ext cx="10004185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1306047" y="2742541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4438010" y="2564904"/>
              <a:ext cx="1380020" cy="430787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2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ปี พ.ศ. 2560</a:t>
              </a:r>
              <a:endParaRPr lang="en-US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7" name="วงเล็บปีกกาขวา 16"/>
            <p:cNvSpPr/>
            <p:nvPr/>
          </p:nvSpPr>
          <p:spPr>
            <a:xfrm rot="5400000">
              <a:off x="4259690" y="438638"/>
              <a:ext cx="284628" cy="5833405"/>
            </a:xfrm>
            <a:prstGeom prst="rightBrace">
              <a:avLst>
                <a:gd name="adj1" fmla="val 57289"/>
                <a:gd name="adj2" fmla="val 50000"/>
              </a:avLst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Text Box 2"/>
            <p:cNvSpPr txBox="1">
              <a:spLocks noChangeArrowheads="1"/>
            </p:cNvSpPr>
            <p:nvPr/>
          </p:nvSpPr>
          <p:spPr bwMode="auto">
            <a:xfrm>
              <a:off x="1269246" y="621338"/>
              <a:ext cx="7417789" cy="13251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</a:t>
              </a:r>
              <a:r>
                <a:rPr kumimoji="0" lang="th-TH" sz="28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พ.ศ. 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2560</a:t>
              </a:r>
              <a:r>
                <a:rPr kumimoji="0" lang="th-TH" sz="28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8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ได้รับการ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รับรองมาตรฐานฝีมือแรงงานของตน</a:t>
              </a:r>
              <a:r>
                <a:rPr kumimoji="0" lang="th-TH" sz="28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ตามมาตรา 26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sz="28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และนำมาตรฐานฯ ที่ได้รับการรับรองไปทดสอบให้แก่ลูกจ้างของตน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		           </a:t>
              </a:r>
              <a:r>
                <a:rPr kumimoji="0" lang="th-TH" sz="2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</a:t>
              </a:r>
              <a:endPara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1650457" y="3644972"/>
              <a:ext cx="5380180" cy="935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</a:t>
              </a: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ในแต่ละสาขา </a:t>
              </a:r>
              <a:b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sz="28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ระดับละ 10,000 บาท ภายใน </a:t>
              </a:r>
              <a:r>
                <a:rPr kumimoji="0" lang="th-TH" sz="2800" b="1" i="0" u="non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30 ก.ย.</a:t>
              </a:r>
              <a:r>
                <a:rPr kumimoji="0" lang="th-TH" sz="2800" b="1" i="0" u="none" cap="none" normalizeH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60</a:t>
              </a:r>
              <a:r>
                <a:rPr kumimoji="0" lang="th-TH" sz="2800" b="1" i="0" u="none" strike="noStrike" cap="none" normalizeH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kumimoji="0" lang="en-US" sz="28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800" b="0" i="0" u="none" strike="noStrike" cap="none" normalizeH="0" baseline="0" dirty="0">
                  <a:ln>
                    <a:noFill/>
                  </a:ln>
                  <a:solidFill>
                    <a:srgbClr val="FFFF00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  </a:t>
              </a:r>
              <a:endParaRPr kumimoji="0" lang="en-US" sz="28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21" name="ตัวเชื่อมต่อตรง 20"/>
            <p:cNvCxnSpPr/>
            <p:nvPr/>
          </p:nvCxnSpPr>
          <p:spPr>
            <a:xfrm rot="5400000">
              <a:off x="11317376" y="2758307"/>
              <a:ext cx="357190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ตัวยึดหมายเลขภาพนิ่ง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29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6741691" y="3717826"/>
            <a:ext cx="4536504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</a:t>
            </a:r>
            <a:b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ให้ยื่นคำขอรับเงินช่วยเหลือหรืออุดหนุน</a:t>
            </a:r>
            <a:b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ภายในวันที่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818235" y="2493690"/>
            <a:ext cx="1379840" cy="43088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sz="2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23" name="ตัวเชื่อมต่อตรง 22"/>
          <p:cNvCxnSpPr/>
          <p:nvPr/>
        </p:nvCxnSpPr>
        <p:spPr>
          <a:xfrm rot="5400000">
            <a:off x="7642216" y="2743376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ตัวเชื่อมต่อตรง 25"/>
          <p:cNvCxnSpPr/>
          <p:nvPr/>
        </p:nvCxnSpPr>
        <p:spPr>
          <a:xfrm rot="5400000">
            <a:off x="6490088" y="2743376"/>
            <a:ext cx="357273" cy="191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5634277" y="2891351"/>
            <a:ext cx="1251430" cy="39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30 ก.ย.60 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6957715" y="2891351"/>
            <a:ext cx="1251430" cy="39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FreesiaUPC" pitchFamily="34" charset="-34"/>
                <a:ea typeface="Arial" pitchFamily="34" charset="0"/>
                <a:cs typeface="FreesiaUPC" pitchFamily="34" charset="-34"/>
              </a:rPr>
              <a:t>31 ธ.ค.60 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วงเล็บปีกกาขวา 28"/>
          <p:cNvSpPr/>
          <p:nvPr/>
        </p:nvSpPr>
        <p:spPr>
          <a:xfrm rot="5400000">
            <a:off x="8685907" y="1269554"/>
            <a:ext cx="288032" cy="417646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 Box 5"/>
          <p:cNvSpPr txBox="1">
            <a:spLocks noChangeArrowheads="1"/>
          </p:cNvSpPr>
          <p:nvPr/>
        </p:nvSpPr>
        <p:spPr bwMode="auto">
          <a:xfrm>
            <a:off x="693019" y="5013970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2534373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มนมุมสี่เหลี่ยมด้านทแยงมุม 27"/>
          <p:cNvSpPr/>
          <p:nvPr/>
        </p:nvSpPr>
        <p:spPr>
          <a:xfrm>
            <a:off x="693722" y="978704"/>
            <a:ext cx="9817401" cy="578882"/>
          </a:xfrm>
          <a:prstGeom prst="round2Diag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ในปี พ.ศ. 2560 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B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ได้รับการรับรองมาตรฐานฝีมือแรงงานของตน ตามมาตรา 26 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มนมุมสี่เหลี่ยมด้านทแยงมุม 6"/>
          <p:cNvSpPr/>
          <p:nvPr/>
        </p:nvSpPr>
        <p:spPr>
          <a:xfrm>
            <a:off x="909043" y="1629594"/>
            <a:ext cx="9602080" cy="1055852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B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นำมาตรฐานฝีมือแรงงานที่ได้รับการรับรองในปี พ.ศ. 2560 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ไปใช้ทดสอบให้แก่ลูกจ้างของตน</a:t>
            </a:r>
            <a:endParaRPr lang="en-US" altLang="th-TH" sz="2800" b="1" dirty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054373" y="2781722"/>
            <a:ext cx="9456750" cy="1055852"/>
          </a:xfrm>
          <a:prstGeom prst="round2Diag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บริษัท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B 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ยื่นคำขอรับเงินช่วยเหลือหรืออุดหนุน ในแต่ละสาขาระดับละ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10,000 บาท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28322" y="4221882"/>
            <a:ext cx="9745818" cy="95410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“ได้รับรองมาตรฐานฝีมือแรงงานของตนตามมาตรา 26 ในปีใด ให้นำมาตรฐานฝีมือแรงงานดังกล่าวไปใช้ในการทดสอบให้แก่ลูกจ้างของตน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และขอรับเงินอุดหนุนได้ครั้งเดียว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”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สี่เหลี่ยมมุมมน 4"/>
          <p:cNvSpPr/>
          <p:nvPr/>
        </p:nvSpPr>
        <p:spPr>
          <a:xfrm>
            <a:off x="1028321" y="5302002"/>
            <a:ext cx="9745819" cy="93610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ED6F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 algn="thaiDist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มาตรฐานฝีมือแรงงานที่ได้รับการรับรอง ให้พิจารณาวันที่ตามหนังสือรับรองมาตรฐานฝีมือแรงงาน (แบบ รมฐ.3) ที่ออกให้ ณ วันที่....................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971" y="258624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" name="Sun 1"/>
          <p:cNvSpPr/>
          <p:nvPr/>
        </p:nvSpPr>
        <p:spPr>
          <a:xfrm>
            <a:off x="278609" y="3857103"/>
            <a:ext cx="914400" cy="91440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C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316788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2"/>
          <p:cNvSpPr/>
          <p:nvPr/>
        </p:nvSpPr>
        <p:spPr>
          <a:xfrm>
            <a:off x="837035" y="261447"/>
            <a:ext cx="10081120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4" name="Rounded Rectangle 45"/>
          <p:cNvSpPr/>
          <p:nvPr/>
        </p:nvSpPr>
        <p:spPr>
          <a:xfrm>
            <a:off x="837042" y="1695897"/>
            <a:ext cx="10153127" cy="3744416"/>
          </a:xfrm>
          <a:prstGeom prst="roundRect">
            <a:avLst>
              <a:gd name="adj" fmla="val 10000"/>
            </a:avLst>
          </a:prstGeom>
          <a:solidFill>
            <a:schemeClr val="accent3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</p:sp>
      <p:sp>
        <p:nvSpPr>
          <p:cNvPr id="5" name="Oval 47"/>
          <p:cNvSpPr/>
          <p:nvPr/>
        </p:nvSpPr>
        <p:spPr>
          <a:xfrm>
            <a:off x="698717" y="1341562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6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269089" y="1983929"/>
            <a:ext cx="9505055" cy="3168352"/>
          </a:xfrm>
          <a:prstGeom prst="rect">
            <a:avLst/>
          </a:prstGeom>
        </p:spPr>
        <p:txBody>
          <a:bodyPr lIns="91388" tIns="45692" rIns="91388" bIns="45692">
            <a:noAutofit/>
          </a:bodyPr>
          <a:lstStyle/>
          <a:p>
            <a:pPr lvl="0" algn="thaiDist">
              <a:spcBef>
                <a:spcPct val="20000"/>
              </a:spcBef>
              <a:defRPr/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อุดหนุนแก่ผู้ประกอบกิจการที่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ส่งลูกจ้างเข้ารับการทดสอบ</a:t>
            </a:r>
            <a:r>
              <a:rPr lang="th-TH" sz="3600" b="1" u="sng" spc="-4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และผ่านการทดสอบ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มาตรฐานฝีมือแรงงานแห่งชาติ และได้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จ่ายค่าจ้างให้แก่ลูกจ้างดังกล่าว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ตามประกาศคณะกรรมการค่าจ้าง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เรื่อง อัตราค่าจ้างตามมาตรฐานฝีมือ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เป็นเวลา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180 วัน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ก่อนวันยื่นขอรับเงินอุดหนุน ให้เงิน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 1,000 บาทต่อลูกจ้าง1 คน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ทั้งนี้ไม่เกิน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ปีละ 100,000 บาท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397875" y="5440319"/>
            <a:ext cx="2304257" cy="65377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9</a:t>
            </a: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718148" y="422108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523" y="189434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458370888"/>
              </p:ext>
            </p:extLst>
          </p:nvPr>
        </p:nvGraphicFramePr>
        <p:xfrm>
          <a:off x="405780" y="1845618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รูปห้าเหลี่ยม 24"/>
          <p:cNvSpPr/>
          <p:nvPr/>
        </p:nvSpPr>
        <p:spPr>
          <a:xfrm rot="2822623">
            <a:off x="4777726" y="4132964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" name="กลุ่ม 15"/>
          <p:cNvGrpSpPr/>
          <p:nvPr/>
        </p:nvGrpSpPr>
        <p:grpSpPr>
          <a:xfrm>
            <a:off x="333772" y="693490"/>
            <a:ext cx="1871415" cy="1343442"/>
            <a:chOff x="-1250404" y="-216024"/>
            <a:chExt cx="2736304" cy="1944216"/>
          </a:xfrm>
        </p:grpSpPr>
        <p:pic>
          <p:nvPicPr>
            <p:cNvPr id="9" name="รูปภาพ 19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2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1" name="สี่เหลี่ยมผืนผ้า 26"/>
          <p:cNvSpPr/>
          <p:nvPr/>
        </p:nvSpPr>
        <p:spPr>
          <a:xfrm>
            <a:off x="4510236" y="4430355"/>
            <a:ext cx="39596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u="sng" dirty="0">
                <a:latin typeface="FreesiaUPC" pitchFamily="34" charset="-34"/>
                <a:cs typeface="FreesiaUPC" pitchFamily="34" charset="-34"/>
              </a:rPr>
              <a:t>จ่ายค่าจ้างให้แก่ลูกจ้างที่ผ่านการทดสอบ </a:t>
            </a:r>
            <a:br>
              <a:rPr lang="th-TH" sz="2000" b="1" u="sng" dirty="0">
                <a:latin typeface="FreesiaUPC" pitchFamily="34" charset="-34"/>
                <a:cs typeface="FreesiaUPC" pitchFamily="34" charset="-34"/>
              </a:rPr>
            </a:br>
            <a:r>
              <a:rPr lang="th-TH" sz="2000" b="1" dirty="0">
                <a:latin typeface="FreesiaUPC" pitchFamily="34" charset="-34"/>
                <a:cs typeface="FreesiaUPC" pitchFamily="34" charset="-34"/>
              </a:rPr>
              <a:t>ตามประกาศคณะกรรมการค่าจ้าง เรื่อง </a:t>
            </a:r>
            <a:br>
              <a:rPr lang="th-TH" sz="2000" b="1" dirty="0">
                <a:latin typeface="FreesiaUPC" pitchFamily="34" charset="-34"/>
                <a:cs typeface="FreesiaUPC" pitchFamily="34" charset="-34"/>
              </a:rPr>
            </a:br>
            <a:r>
              <a:rPr lang="th-TH" sz="2000" b="1" u="sng" dirty="0">
                <a:latin typeface="FreesiaUPC" pitchFamily="34" charset="-34"/>
                <a:cs typeface="FreesiaUPC" pitchFamily="34" charset="-34"/>
              </a:rPr>
              <a:t>อัตราค่าจ้างตามมาตรฐานฝีมือ (จำนวน 66 สาขา)</a:t>
            </a:r>
            <a:endParaRPr lang="en-US" sz="20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33972" y="981522"/>
            <a:ext cx="8280128" cy="954107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9 (ลว. 9 มิ.ย.60)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√ รับเงินจำนวน 1,000 บาท ต่อลูกจ้าง 1 คน (ไม่เกินปีละ 100,000 บาท)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วงเล็บปีกกาขวา 13"/>
          <p:cNvSpPr/>
          <p:nvPr/>
        </p:nvSpPr>
        <p:spPr>
          <a:xfrm rot="16200000" flipH="1">
            <a:off x="3502124" y="2205659"/>
            <a:ext cx="288032" cy="6480720"/>
          </a:xfrm>
          <a:prstGeom prst="rightBrace">
            <a:avLst>
              <a:gd name="adj1" fmla="val 17810"/>
              <a:gd name="adj2" fmla="val 49520"/>
            </a:avLst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565227" y="5590034"/>
            <a:ext cx="201622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14099" y="44639"/>
            <a:ext cx="1799412" cy="71525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รูปห้าเหลี่ยม 24"/>
          <p:cNvSpPr/>
          <p:nvPr/>
        </p:nvSpPr>
        <p:spPr>
          <a:xfrm rot="2822623">
            <a:off x="1032517" y="4171152"/>
            <a:ext cx="504056" cy="360040"/>
          </a:xfrm>
          <a:prstGeom prst="homePlate">
            <a:avLst/>
          </a:prstGeom>
          <a:solidFill>
            <a:srgbClr val="FFC000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สี่เหลี่ยมผืนผ้า 25"/>
          <p:cNvSpPr/>
          <p:nvPr/>
        </p:nvSpPr>
        <p:spPr>
          <a:xfrm>
            <a:off x="333772" y="4398997"/>
            <a:ext cx="403165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b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ตั้งแต่ปี 2560 เป็นต้นไป</a:t>
            </a:r>
            <a:endParaRPr lang="en-US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5157515" y="5662042"/>
            <a:ext cx="5976664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613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8541891" y="4509914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0774906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กลุ่ม 2"/>
          <p:cNvGrpSpPr/>
          <p:nvPr/>
        </p:nvGrpSpPr>
        <p:grpSpPr>
          <a:xfrm>
            <a:off x="838678" y="620832"/>
            <a:ext cx="10943572" cy="4752508"/>
            <a:chOff x="-1555032" y="1484784"/>
            <a:chExt cx="9926004" cy="4751408"/>
          </a:xfrm>
        </p:grpSpPr>
        <p:cxnSp>
          <p:nvCxnSpPr>
            <p:cNvPr id="4" name="ตัวเชื่อมต่อตรง 3"/>
            <p:cNvCxnSpPr/>
            <p:nvPr/>
          </p:nvCxnSpPr>
          <p:spPr>
            <a:xfrm flipV="1">
              <a:off x="-1547721" y="3597854"/>
              <a:ext cx="9266415" cy="9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ตัวเชื่อมต่อตรง 4"/>
            <p:cNvCxnSpPr/>
            <p:nvPr/>
          </p:nvCxnSpPr>
          <p:spPr>
            <a:xfrm rot="5400000">
              <a:off x="-1716574" y="3609987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 Box 2"/>
            <p:cNvSpPr txBox="1">
              <a:spLocks noChangeArrowheads="1"/>
            </p:cNvSpPr>
            <p:nvPr/>
          </p:nvSpPr>
          <p:spPr bwMode="auto">
            <a:xfrm>
              <a:off x="-1412691" y="1844824"/>
              <a:ext cx="2744331" cy="1152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kumimoji="0" lang="th-TH" sz="20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ปี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พ.ศ.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2560</a:t>
              </a:r>
              <a:r>
                <a:rPr kumimoji="0" lang="th-TH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ส่งลูกจ้างเข้ารับการทดสอบมาตรฐานฝีมือแรงงานแห่งชาติ จำนวน 40 คน</a:t>
              </a:r>
              <a:r>
                <a:rPr kumimoji="0" lang="th-TH" sz="28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	</a:t>
              </a:r>
              <a:r>
                <a:rPr kumimoji="0" lang="th-TH" sz="24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</a:t>
              </a:r>
              <a:r>
                <a:rPr kumimoji="0" lang="th-TH" sz="2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</a:t>
              </a:r>
              <a:endParaRPr kumimoji="0" 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1671847" y="4221104"/>
              <a:ext cx="3564127" cy="2015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 algn="thaiDist" fontAlgn="base">
                <a:spcBef>
                  <a:spcPct val="0"/>
                </a:spcBef>
              </a:pPr>
              <a:r>
                <a:rPr lang="th-TH" sz="22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60 จ่ายค่าจ้างตามมาตรฐานฝีมือให้แก่ลูกจ้างที่ผ่านการทดสอบมาตรฐานฝีมือแรงงานแห่งชาติ สาขาช่างไฟฟ้าภายในอาคาร ระดับ 3 คนละ 600 บาทต่อวัน </a:t>
              </a:r>
              <a:r>
                <a:rPr lang="th-TH" sz="22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(ไม่น้อยกว่า 180 วัน </a:t>
              </a:r>
              <a:br>
                <a:rPr lang="th-TH" sz="22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sz="2200" b="1" dirty="0">
                  <a:solidFill>
                    <a:srgbClr val="FFFF00"/>
                  </a:solidFill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ก่อนยื่นขอรับเงินอุดหนุน)</a:t>
              </a:r>
              <a:r>
                <a:rPr kumimoji="0" lang="th-TH" sz="22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				</a:t>
              </a:r>
              <a:endParaRPr kumimoji="0" 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2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8" name="ตัวเชื่อมต่อตรง 7"/>
            <p:cNvCxnSpPr/>
            <p:nvPr/>
          </p:nvCxnSpPr>
          <p:spPr>
            <a:xfrm rot="5400000">
              <a:off x="1161828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ตัวเชื่อมต่อตรง 8"/>
            <p:cNvCxnSpPr/>
            <p:nvPr/>
          </p:nvCxnSpPr>
          <p:spPr>
            <a:xfrm rot="5400000">
              <a:off x="6241786" y="3547353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Text Box 4"/>
            <p:cNvSpPr txBox="1">
              <a:spLocks noChangeArrowheads="1"/>
            </p:cNvSpPr>
            <p:nvPr/>
          </p:nvSpPr>
          <p:spPr bwMode="auto">
            <a:xfrm>
              <a:off x="-1548680" y="3645024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ม.ค.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1" name="Text Box 5"/>
            <p:cNvSpPr txBox="1">
              <a:spLocks noChangeArrowheads="1"/>
            </p:cNvSpPr>
            <p:nvPr/>
          </p:nvSpPr>
          <p:spPr bwMode="auto">
            <a:xfrm>
              <a:off x="35496" y="3217540"/>
              <a:ext cx="792088" cy="5715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ทดสอบ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323528" y="3645024"/>
              <a:ext cx="1080120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ม.ค.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3" name="ตัวเชื่อมต่อตรง 12"/>
            <p:cNvCxnSpPr/>
            <p:nvPr/>
          </p:nvCxnSpPr>
          <p:spPr>
            <a:xfrm rot="5400000">
              <a:off x="1307761" y="3596895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 Box 4"/>
            <p:cNvSpPr txBox="1">
              <a:spLocks noChangeArrowheads="1"/>
            </p:cNvSpPr>
            <p:nvPr/>
          </p:nvSpPr>
          <p:spPr bwMode="auto">
            <a:xfrm>
              <a:off x="1389928" y="3645024"/>
              <a:ext cx="100811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1 ก.พ. 60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5" name="ตัวเชื่อมต่อตรง 14"/>
            <p:cNvCxnSpPr/>
            <p:nvPr/>
          </p:nvCxnSpPr>
          <p:spPr>
            <a:xfrm flipH="1">
              <a:off x="5580112" y="3284984"/>
              <a:ext cx="1918" cy="576064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 Box 4"/>
            <p:cNvSpPr txBox="1">
              <a:spLocks noChangeArrowheads="1"/>
            </p:cNvSpPr>
            <p:nvPr/>
          </p:nvSpPr>
          <p:spPr bwMode="auto">
            <a:xfrm>
              <a:off x="5040038" y="3606188"/>
              <a:ext cx="1306249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0 ก.ย.</a:t>
              </a:r>
              <a:r>
                <a:rPr kumimoji="0" lang="th-TH" sz="2000" b="1" i="0" u="none" strike="noStrike" cap="none" normalizeH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60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cxnSp>
          <p:nvCxnSpPr>
            <p:cNvPr id="17" name="ตัวเชื่อมต่อตรง 16"/>
            <p:cNvCxnSpPr/>
            <p:nvPr/>
          </p:nvCxnSpPr>
          <p:spPr>
            <a:xfrm rot="5400000">
              <a:off x="4526065" y="3438591"/>
              <a:ext cx="337707" cy="1917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 Box 4"/>
            <p:cNvSpPr txBox="1">
              <a:spLocks noChangeArrowheads="1"/>
            </p:cNvSpPr>
            <p:nvPr/>
          </p:nvSpPr>
          <p:spPr bwMode="auto">
            <a:xfrm>
              <a:off x="7130880" y="3606155"/>
              <a:ext cx="1240092" cy="5429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31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มี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.ค. </a:t>
              </a:r>
              <a:r>
                <a:rPr lang="th-TH" sz="2000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61</a:t>
              </a:r>
              <a:r>
                <a:rPr kumimoji="0" lang="th-TH" sz="2000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9" name="Text Box 5"/>
            <p:cNvSpPr txBox="1">
              <a:spLocks noChangeArrowheads="1"/>
            </p:cNvSpPr>
            <p:nvPr/>
          </p:nvSpPr>
          <p:spPr bwMode="auto">
            <a:xfrm>
              <a:off x="2339752" y="1484784"/>
              <a:ext cx="4026096" cy="13681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r>
                <a:rPr lang="en-US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20</a:t>
              </a: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ส.ค. 60 </a:t>
              </a:r>
              <a:r>
                <a:rPr kumimoji="0" lang="th-TH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ยื่นคำขอรับเงินช่วยเหลือหรืออุดหนุน</a:t>
              </a:r>
              <a:r>
                <a:rPr kumimoji="0" lang="en-US" b="1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/>
              </a:r>
              <a:b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</a:b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คนละ 1,000 บาท จำนวน 40 คน เป็นเงินจำนวน 40,000 บาท (40 คน </a:t>
              </a:r>
              <a:r>
                <a:rPr lang="en-US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x 1</a:t>
              </a:r>
              <a:r>
                <a:rPr lang="th-TH" b="1" dirty="0"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,000 บาท)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buClrTx/>
                <a:buSzTx/>
                <a:buFontTx/>
                <a:buNone/>
                <a:tabLst/>
              </a:pPr>
              <a:endPara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6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</a:t>
              </a:r>
              <a:endParaRPr kumimoji="0" lang="en-US" sz="1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th-TH" sz="105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                                                                                </a:t>
              </a:r>
              <a:r>
                <a:rPr kumimoji="0" lang="th-TH" sz="11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H SarabunPSK" pitchFamily="34" charset="-34"/>
                  <a:ea typeface="Arial" pitchFamily="34" charset="0"/>
                  <a:cs typeface="TH SarabunPSK" pitchFamily="34" charset="-34"/>
                </a:rPr>
                <a:t>  </a:t>
              </a:r>
              <a:endPara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0" name="วงเล็บปีกกาขวา 19"/>
            <p:cNvSpPr/>
            <p:nvPr/>
          </p:nvSpPr>
          <p:spPr>
            <a:xfrm rot="5400000" flipH="1">
              <a:off x="-255712" y="1769640"/>
              <a:ext cx="288031" cy="2886672"/>
            </a:xfrm>
            <a:prstGeom prst="rightBrace">
              <a:avLst>
                <a:gd name="adj1" fmla="val 57289"/>
                <a:gd name="adj2" fmla="val 50000"/>
              </a:avLst>
            </a:prstGeom>
            <a:solidFill>
              <a:srgbClr val="F468A4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1" name="วงเล็บปีกกาขวา 20"/>
            <p:cNvSpPr/>
            <p:nvPr/>
          </p:nvSpPr>
          <p:spPr>
            <a:xfrm rot="5400000">
              <a:off x="2885784" y="2666944"/>
              <a:ext cx="276088" cy="2952329"/>
            </a:xfrm>
            <a:prstGeom prst="rightBrace">
              <a:avLst>
                <a:gd name="adj1" fmla="val 57289"/>
                <a:gd name="adj2" fmla="val 50000"/>
              </a:avLst>
            </a:prstGeom>
            <a:solidFill>
              <a:srgbClr val="00B050"/>
            </a:solidFill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4191820" y="2636912"/>
              <a:ext cx="1240646" cy="830997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th-TH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ยื่นขอรับเงิน</a:t>
              </a:r>
              <a:br>
                <a:rPr lang="th-TH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en-US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20</a:t>
              </a:r>
              <a:r>
                <a:rPr lang="th-TH" b="1" dirty="0">
                  <a:solidFill>
                    <a:srgbClr val="FF0000"/>
                  </a:solidFill>
                  <a:latin typeface="TH SarabunPSK" pitchFamily="34" charset="-34"/>
                  <a:cs typeface="TH SarabunPSK" pitchFamily="34" charset="-34"/>
                </a:rPr>
                <a:t> ส.ค. 60</a:t>
              </a:r>
              <a:endParaRPr lang="en-US" b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7" name="Slide Number Placeholder 1"/>
          <p:cNvSpPr txBox="1">
            <a:spLocks/>
          </p:cNvSpPr>
          <p:nvPr/>
        </p:nvSpPr>
        <p:spPr>
          <a:xfrm>
            <a:off x="11422211" y="6382122"/>
            <a:ext cx="609362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33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5" name="Text Box 4"/>
          <p:cNvSpPr txBox="1">
            <a:spLocks noChangeArrowheads="1"/>
          </p:cNvSpPr>
          <p:nvPr/>
        </p:nvSpPr>
        <p:spPr bwMode="auto">
          <a:xfrm>
            <a:off x="6552503" y="2742727"/>
            <a:ext cx="1270239" cy="54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30 ก.ค.</a:t>
            </a:r>
            <a:r>
              <a:rPr kumimoji="0" lang="th-TH" sz="2000" b="1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</a:t>
            </a: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60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สี่เหลี่ยมผืนผ้า 25"/>
          <p:cNvSpPr/>
          <p:nvPr/>
        </p:nvSpPr>
        <p:spPr>
          <a:xfrm>
            <a:off x="249653" y="3502955"/>
            <a:ext cx="4031655" cy="830997"/>
          </a:xfrm>
          <a:prstGeom prst="rect">
            <a:avLst/>
          </a:prstGeom>
          <a:ln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ต้องเป็นการส่งลูกจ้างเข้ารับการทดสอบฯ </a:t>
            </a:r>
            <a:b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ตั้งแต่ปี 2560 เป็นต้นไป</a:t>
            </a:r>
            <a:endParaRPr lang="en-US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9" name="Text Box 5"/>
          <p:cNvSpPr txBox="1">
            <a:spLocks noChangeArrowheads="1"/>
          </p:cNvSpPr>
          <p:nvPr/>
        </p:nvSpPr>
        <p:spPr bwMode="auto">
          <a:xfrm>
            <a:off x="8685907" y="3357786"/>
            <a:ext cx="2952328" cy="1512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</a:t>
            </a:r>
            <a:b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วันที่</a:t>
            </a:r>
            <a:r>
              <a:rPr kumimoji="0" lang="th-TH" sz="2200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sz="22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200" b="0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0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28" name="ตัวเชื่อมต่อตรง 8"/>
          <p:cNvCxnSpPr/>
          <p:nvPr/>
        </p:nvCxnSpPr>
        <p:spPr>
          <a:xfrm rot="5400000">
            <a:off x="10892221" y="2755788"/>
            <a:ext cx="337785" cy="21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Box 4"/>
          <p:cNvSpPr txBox="1">
            <a:spLocks noChangeArrowheads="1"/>
          </p:cNvSpPr>
          <p:nvPr/>
        </p:nvSpPr>
        <p:spPr bwMode="auto">
          <a:xfrm>
            <a:off x="9189963" y="2742727"/>
            <a:ext cx="1367220" cy="543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</a:t>
            </a: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ธ</a:t>
            </a: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.ค. </a:t>
            </a:r>
            <a:r>
              <a:rPr lang="th-TH" sz="2000" b="1" dirty="0">
                <a:latin typeface="TH SarabunPSK" pitchFamily="34" charset="-34"/>
                <a:ea typeface="Arial" pitchFamily="34" charset="0"/>
                <a:cs typeface="TH SarabunPSK" pitchFamily="34" charset="-34"/>
              </a:rPr>
              <a:t>60</a:t>
            </a:r>
            <a:r>
              <a:rPr kumimoji="0" lang="th-TH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</a:t>
            </a:r>
            <a:endParaRPr kumimoji="0" lang="en-US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วงเล็บปีกกาขวา 34"/>
          <p:cNvSpPr/>
          <p:nvPr/>
        </p:nvSpPr>
        <p:spPr>
          <a:xfrm rot="5400000">
            <a:off x="9766027" y="1989634"/>
            <a:ext cx="216024" cy="2376264"/>
          </a:xfrm>
          <a:prstGeom prst="rightBrace">
            <a:avLst>
              <a:gd name="adj1" fmla="val 57289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6" name="ตัวเชื่อมต่อตรง 35"/>
          <p:cNvCxnSpPr/>
          <p:nvPr/>
        </p:nvCxnSpPr>
        <p:spPr>
          <a:xfrm rot="5400000">
            <a:off x="7293935" y="2805542"/>
            <a:ext cx="337785" cy="21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 Box 5"/>
          <p:cNvSpPr txBox="1">
            <a:spLocks noChangeArrowheads="1"/>
          </p:cNvSpPr>
          <p:nvPr/>
        </p:nvSpPr>
        <p:spPr bwMode="auto">
          <a:xfrm>
            <a:off x="1269083" y="5302002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4895551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34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738135" y="44628"/>
            <a:ext cx="1476164" cy="57888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มนมุมสี่เหลี่ยมด้านทแยงมุม 27"/>
          <p:cNvSpPr/>
          <p:nvPr/>
        </p:nvSpPr>
        <p:spPr>
          <a:xfrm>
            <a:off x="693812" y="1582098"/>
            <a:ext cx="10945216" cy="1055608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1. ในปี พ.ศ. 2560 (1 ม.ค. 60 – 30 ม.ค. 60) ส่งลูกจ้างเข้ารับการทดสอบมาตรฐานฝีมือแรงงาน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แห่งชาติ จำนวน 40 คน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มนมุมสี่เหลี่ยมด้านทแยงมุม 6"/>
          <p:cNvSpPr/>
          <p:nvPr/>
        </p:nvSpPr>
        <p:spPr>
          <a:xfrm>
            <a:off x="1099595" y="2741389"/>
            <a:ext cx="10539435" cy="2009061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วันที่ 1 ก.พ. 60 เริ่มจ่ายค่าจ้างตามมาตรฐานฝีมือให้แก่ลูกจ้างที่ผ่านการทดสอบมาตรฐานฝีมือ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แรงงานแห่งชาติ สาขาช่างไฟฟ้าภายในอาคาร ระดับ 3 จำนวน 40 คน ๆ ละ 600 บาท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ต่อวัน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(ตามประกาศคณะกรรมการค่าจ้าง เรื่อง อัตราค่าจ้างตามมาตรฐานฝีมือ)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โดยจ่าย</a:t>
            </a:r>
            <a:b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180 วัน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ก่อนยื่นขอรับเงินอุดหนุน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(1 ก.พ.60 – 30 ก.ค.60 </a:t>
            </a:r>
            <a:r>
              <a:rPr lang="en-US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=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180 วัน)</a:t>
            </a:r>
            <a:endParaRPr lang="en-US" altLang="th-TH" sz="2800" b="1" dirty="0">
              <a:solidFill>
                <a:srgbClr val="FF0000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7" name="มนมุมสี่เหลี่ยมด้านทแยงมุม 7"/>
          <p:cNvSpPr/>
          <p:nvPr/>
        </p:nvSpPr>
        <p:spPr>
          <a:xfrm>
            <a:off x="1629919" y="5302002"/>
            <a:ext cx="10009111" cy="1055608"/>
          </a:xfrm>
          <a:prstGeom prst="round2Diag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3. วันที่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20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ส.ค. 60 ยื่นคำขอรับเงินช่วยเหลือหรืออุดหนุนจากกองทุนฯ จำนวน 1,000 บาท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ต่อลูกจ้าง 1 </a:t>
            </a:r>
            <a:r>
              <a:rPr lang="th-TH" altLang="th-TH" sz="2800" b="1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คน จำนวน 40 คน เป็น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เงินจำนวน 40,000 บาท (40 คน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X 1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,000 บาท)</a:t>
            </a:r>
            <a:endParaRPr lang="en-US" sz="28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60971" y="621482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6"/>
          <p:cNvSpPr/>
          <p:nvPr/>
        </p:nvSpPr>
        <p:spPr>
          <a:xfrm>
            <a:off x="1099595" y="2741389"/>
            <a:ext cx="10539435" cy="2485787"/>
          </a:xfrm>
          <a:prstGeom prst="round2Diag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55600" indent="-355600"/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2. วันที่ 1 ก.พ. 60 เริ่มจ่ายค่าจ้างตามมาตรฐานฝีมือให้แก่ลูกจ้างที่ผ่านการทดสอบมาตรฐานฝีมือแรงงานแห่งชาติ สาขาช่างไฟฟ้าภายในอาคาร ระดับ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จำนวน 40 คน ๆ ละ 1,000 บาท</a:t>
            </a:r>
            <a:b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ต่อวัน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โดยจ่ายไม่น้อยกว่า 180 วัน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ก่อนยื่นขอรับเงินอุดหนุน 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(1 ก.พ.60 – 30 ก.ค.60 </a:t>
            </a:r>
            <a:r>
              <a:rPr lang="en-US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=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 180 วัน)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(ประกาศคณะกรรมการค่าจ้าง เรื่อง อัตราค่าจ้างตามมาตรฐานฝีมือ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: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ช่างไฟฟ้าภายในอาคาร ระดับ </a:t>
            </a:r>
            <a:r>
              <a:rPr lang="en-US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3</a:t>
            </a:r>
            <a:r>
              <a:rPr lang="th-TH" altLang="th-TH" sz="2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เท่ากับ 600 บาท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</a:t>
            </a:r>
            <a:endParaRPr lang="en-US" altLang="th-TH" sz="2800" b="1" dirty="0">
              <a:solidFill>
                <a:srgbClr val="FF0000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5035437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14"/>
          <p:cNvSpPr/>
          <p:nvPr/>
        </p:nvSpPr>
        <p:spPr>
          <a:xfrm>
            <a:off x="719122" y="1767111"/>
            <a:ext cx="10610688" cy="267079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</a:t>
            </a:r>
            <a:r>
              <a:rPr lang="en-US" sz="30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ผู้ประกอบกิจการเป็นค่าใช้จ่ายในการฝึกอบรมฝีมือแรงงาน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เพื่อพัฒนาทักษะความรู้ให้แก่ลูกจ้าง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เพื่อเป็นการสร้างสรรค์นวัตกรรมหรือนำเทคโนโลยีมาใช้ในการผลิตสินค้าหรือบริการ 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</a:t>
            </a:r>
            <a:r>
              <a:rPr lang="en-US" sz="30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เงินอุดหนุนเท่าที่จ่ายจริงแต่</a:t>
            </a:r>
            <a:r>
              <a:rPr lang="en-US" sz="3000" b="1" u="sng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ไม่เกินปีละ</a:t>
            </a:r>
            <a:r>
              <a:rPr lang="th-TH" sz="3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100,000 </a:t>
            </a:r>
            <a:r>
              <a:rPr lang="en-US" sz="3000" b="1" u="sng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บาท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0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ทั้งนี้</a:t>
            </a:r>
            <a:r>
              <a:rPr lang="en-US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หลักสูตรการฝึกอบรมให้เป็นไปตามหลักเกณฑ์ที่คณะกรรมการส่งเสริมการพัฒนาฝีมือแรงงานประกาศกำหนด</a:t>
            </a:r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719122" y="261447"/>
            <a:ext cx="10610688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</a:p>
        </p:txBody>
      </p:sp>
      <p:sp>
        <p:nvSpPr>
          <p:cNvPr id="8" name="Oval 47"/>
          <p:cNvSpPr/>
          <p:nvPr/>
        </p:nvSpPr>
        <p:spPr>
          <a:xfrm>
            <a:off x="698717" y="1269554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7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35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6"/>
          <p:cNvSpPr/>
          <p:nvPr/>
        </p:nvSpPr>
        <p:spPr>
          <a:xfrm>
            <a:off x="719122" y="4725938"/>
            <a:ext cx="10610688" cy="1296144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เรื่อง หลักเกณฑ์การพิจารณา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ลงวันที่ 19 กันยายน 2560</a:t>
            </a:r>
            <a:endParaRPr lang="en-US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สี่เหลี่ยมมุมมน 3"/>
          <p:cNvSpPr/>
          <p:nvPr/>
        </p:nvSpPr>
        <p:spPr>
          <a:xfrm>
            <a:off x="8973939" y="4149874"/>
            <a:ext cx="2232248" cy="576064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10</a:t>
            </a: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36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6"/>
          <p:cNvSpPr/>
          <p:nvPr/>
        </p:nvSpPr>
        <p:spPr>
          <a:xfrm>
            <a:off x="719122" y="1125538"/>
            <a:ext cx="10610688" cy="182757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หมายความว่า หลักสูตรการฝึกอบรมฝีมือแรงงานที่มีเนื้อหาเกี่ยวกับการสร้างสรรค์ ประดิษฐ์เครื่องจักร เครื่องมือ หรืออุปกรณ์ขึ้นใหม่ หรือพัฒนาดัดแปลงจากของเดิมที่มีอยู่แล้วให้ทันสมัยและใช้ได้ผลดียิ่งขึ้นเพื่อให้การทำงานได้ผลดี มีประสิทธิภาพและประสิทธิผลสูงกว่าเดิม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693019" y="3978486"/>
            <a:ext cx="10610688" cy="225962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หมายความว่า หลักสูตรการฝึกอบรมฝีมือแรงงานที่มีเนื้อหาเกี่ยวกับการนำเทคโนโลยีระบบกึ่งอัตโนมัติ ระบบอัตโนมัติ หรือการควบคุมโดยระบบไร้สาย มาใช้ในการผลิตสินค้าหรือบริการ เพื่อช่วยให้เกิดการเปลี่ยนแปลงในการผลิตสินค้าหรือให้บริการได้ดียิ่งขึ้น สามารถผลิตสินค้า</a:t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มีคุณภาพได้ปริมาณมากขึ้น ทำงานได้รวดเร็วขึ้น เพิ่มผลผลิตหรือลดการสูญเสีย 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3"/>
          <p:cNvSpPr/>
          <p:nvPr/>
        </p:nvSpPr>
        <p:spPr>
          <a:xfrm>
            <a:off x="549003" y="333450"/>
            <a:ext cx="6048672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หลักสูตรการฝึกอบรมเพื่อสร้างสรรค์นวัตกรรม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549003" y="3258406"/>
            <a:ext cx="914501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หลักสูตรการฝึกอบรมเพื่อนำเทคโนโลยีมาใช้ในการผลิตสินค้าหรือบริการ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66899636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37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549003" y="909514"/>
            <a:ext cx="482453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การฝึกอบรมเพื่อสร้างสรรค์นวัตกรรม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719122" y="1701602"/>
            <a:ext cx="8974897" cy="100811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ต้องเป็นหลักสูตรการฝึกอบรมเพื่อสร้างสรรค์นวัตกรรม ตามแนบท้ายประกาศ ดังนี้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719122" y="2493690"/>
            <a:ext cx="9838993" cy="223224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marL="273050" indent="-273050">
              <a:buAutoNum type="arabicPeriod"/>
            </a:pPr>
            <a:endParaRPr lang="th-TH" sz="2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273050" indent="-273050">
              <a:buAutoNum type="arabicPeriod"/>
            </a:pP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การออกแบบสมองกลฝังตัวในโรงงานอุตสาหกรรม  </a:t>
            </a:r>
          </a:p>
          <a:p>
            <a:pPr marL="273050" indent="-273050">
              <a:buAutoNum type="arabicPeriod"/>
            </a:pP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การควบคุมหุ่นยนต์ในระบบงานอุตสาหกรรม </a:t>
            </a:r>
          </a:p>
          <a:p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3. การใช้โปรแกรมเมเปิ้ลลอจิกคอนโทรลเลอร์ขั้นสูง    </a:t>
            </a:r>
          </a:p>
          <a:p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4. สาขา การสร้างภาพเคลื่อนไหว แบบ 3 มิติ (3</a:t>
            </a:r>
            <a:r>
              <a:rPr lang="en-US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D Animation</a:t>
            </a:r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</a:t>
            </a:r>
          </a:p>
          <a:p>
            <a:r>
              <a:rPr lang="th-TH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5. การจำลองโมเดลสายการผลิตเพื่อเพิ่มประสิทธิภาพด้วยโปรแกรม </a:t>
            </a:r>
            <a:r>
              <a:rPr lang="en-US" sz="2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Automation Plant Simulation</a:t>
            </a:r>
          </a:p>
          <a:p>
            <a:endParaRPr lang="th-TH" sz="2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549003" y="4941962"/>
            <a:ext cx="8424936" cy="79208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การฝึกอบรมเพื่อนำเทคโนโลยีมาใช้ในการผลิตสินค้าหรือบริการ 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8" name="สี่เหลี่ยมมุมมน 6"/>
          <p:cNvSpPr/>
          <p:nvPr/>
        </p:nvSpPr>
        <p:spPr>
          <a:xfrm>
            <a:off x="693019" y="5590034"/>
            <a:ext cx="10225136" cy="115212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/>
            <a:endPara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ต้องเป็นหลักสูตรการฝึกอบรมสอดคล้องกับ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อุตสาหกรรมเป้าหมาย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มีระยะเวลาการฝึก</a:t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12 ชั่วโมง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และ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ต้องได้รับความเห็นชอบจากสพร./</a:t>
            </a:r>
            <a:r>
              <a:rPr lang="th-TH" sz="2800" b="1" u="sng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สนพ.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</a:t>
            </a:r>
            <a:r>
              <a:rPr lang="th-TH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(ต้องจัดทำหลักสูตรเสนอ)</a:t>
            </a:r>
            <a:endParaRPr lang="en-US" sz="28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  <a:p>
            <a:endParaRPr lang="th-TH" sz="2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มุมมน 3"/>
          <p:cNvSpPr/>
          <p:nvPr/>
        </p:nvSpPr>
        <p:spPr>
          <a:xfrm>
            <a:off x="5085507" y="45418"/>
            <a:ext cx="3024336" cy="79208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หลักสูตรการฝึกอบรม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1" name="Isosceles Triangle 4">
            <a:hlinkClick r:id="rId2" action="ppaction://hlinkfile"/>
          </p:cNvPr>
          <p:cNvSpPr/>
          <p:nvPr/>
        </p:nvSpPr>
        <p:spPr>
          <a:xfrm rot="5400000">
            <a:off x="9189963" y="3501802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873141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38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4437435" y="153430"/>
            <a:ext cx="3168352" cy="79208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อุตสาหกรรมเป้าหมาย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719122" y="1341562"/>
            <a:ext cx="10610688" cy="1224136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หมายความว่า อุตสาหกรรมเป้าหมายตามกฎหมายว่าด้วยการเพิ่มขีดความสามารถในการแข่งขันของประเทศสำหรับอุตสาหกรรมเป้าหมาย รองรับนโยบายประเทศไทย 4.0 ดังนี้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260971" y="2781722"/>
            <a:ext cx="5976664" cy="3024336"/>
          </a:xfrm>
          <a:prstGeom prst="roundRect">
            <a:avLst/>
          </a:prstGeom>
          <a:solidFill>
            <a:srgbClr val="FED6FE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(1) อุตสาหกรรมยานยนต์สมัยใหม่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(2) อุตสาหกรรมอิเล็กทรอนิกส์อัจฉริยะ 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(3) อุตสาหกรรมการท่องเที่ยวระดับคุณภาพ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(4) อุตสาหกรรมการเกษตรและเทคโนโลยีชีวภาพ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(5) อุตสาหกรรมการแปรรูปอาหารที่มีมูลค่าเพิ่มสูง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6"/>
          <p:cNvSpPr/>
          <p:nvPr/>
        </p:nvSpPr>
        <p:spPr>
          <a:xfrm>
            <a:off x="6028903" y="2781722"/>
            <a:ext cx="5825356" cy="3024336"/>
          </a:xfrm>
          <a:prstGeom prst="roundRect">
            <a:avLst/>
          </a:prstGeom>
          <a:solidFill>
            <a:srgbClr val="FED6FE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(6) อุตสาหกรรมหุ่นยนต์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(7) อุตสาหกรรมการบิน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(8) อุตสาหกรรมเชื้อเพลิงชีวภาพและเคมีชีวภาพ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(9) อุตสาหกรรมดิจิทัล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lvl="0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(10) อุตสาหกรรมการแพทย์ครบวงจร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886652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39</a:t>
            </a:fld>
            <a:endParaRPr lang="en-US" sz="2400" b="1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สี่เหลี่ยมมุมมน 3"/>
          <p:cNvSpPr/>
          <p:nvPr/>
        </p:nvSpPr>
        <p:spPr>
          <a:xfrm>
            <a:off x="3717355" y="117426"/>
            <a:ext cx="4824536" cy="79208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ค่าใช้จ่ายในการฝึกอบรมฝีมือแรงงาน</a:t>
            </a:r>
            <a:endParaRPr lang="th-TH" sz="29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4" name="สี่เหลี่ยมมุมมน 6"/>
          <p:cNvSpPr/>
          <p:nvPr/>
        </p:nvSpPr>
        <p:spPr>
          <a:xfrm>
            <a:off x="909043" y="2133650"/>
            <a:ext cx="10081120" cy="201622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marL="355600" indent="-355600">
              <a:buAutoNum type="arabicPeriod"/>
            </a:pP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ค่าตอบแทนวิทยากร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เท่าที่จ่ายจริง ไม่เกิน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ชั่วโมงละ 5,000 บาท</a:t>
            </a:r>
          </a:p>
          <a:p>
            <a:pPr marL="355600" indent="-355600">
              <a:buAutoNum type="arabicPeriod"/>
            </a:pP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ค่าวัสดุ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ที่จะใช้ในการฝึกอบรมฝีมือแรงงาน โดยจะต้องมีลักษณะการใช้สอดคล้องกับเนื้อหาวิชาในหลักสูตรนั้น ๆ และไม่ปะปนกับที่ใช้ในการประกอบกิจการ ทั้งนี้ เท่าที่จ่ายจริง เฉลี่ยจากผู้เข้ารับการฝึกแต่ละคน ไม่เกิน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คนละ 4,000 บาท </a:t>
            </a:r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701403" y="1413570"/>
            <a:ext cx="2655912" cy="79208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กรณีจัดฝึกอบรมเอง 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693019" y="4365898"/>
            <a:ext cx="6120680" cy="792088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กรณีส่งลูกจ้างไปเข้ารับการฝึกอบรมฝีมือแรงงาน 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6"/>
          <p:cNvSpPr/>
          <p:nvPr/>
        </p:nvSpPr>
        <p:spPr>
          <a:xfrm>
            <a:off x="909043" y="5085978"/>
            <a:ext cx="6552728" cy="93610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ค่าลงทะเบียนเท่าที่จ่ายจริงไม่เกินคนละ 10,000 บาท</a:t>
            </a:r>
            <a:r>
              <a:rPr lang="en-US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38212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01800564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1053059" y="333450"/>
            <a:ext cx="2880320" cy="792088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ผู้เข้ารับการฝึกอบรม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5" name="สี่เหลี่ยมมุมมน 6"/>
          <p:cNvSpPr/>
          <p:nvPr/>
        </p:nvSpPr>
        <p:spPr>
          <a:xfrm>
            <a:off x="1341091" y="1053530"/>
            <a:ext cx="9433048" cy="1296144"/>
          </a:xfrm>
          <a:prstGeom prst="roundRect">
            <a:avLst/>
          </a:prstGeom>
          <a:solidFill>
            <a:srgbClr val="B5E7B5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endParaRPr lang="th-TH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ต้องเป็น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ลูกจ้าง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ของผู้ประกอบกิจการที่จะขอรับเงินช่วยเหลือหรืออุดหนุน และ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ปฏิบัติงาน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ในหน้าที่รับผิดชอบที่เกี่ยวข้องกับหลักสูตรที่จะฝึกอบรม</a:t>
            </a:r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1341091" y="3357786"/>
            <a:ext cx="9577064" cy="1152128"/>
          </a:xfrm>
          <a:prstGeom prst="roundRect">
            <a:avLst/>
          </a:prstGeom>
          <a:solidFill>
            <a:srgbClr val="B5E7B5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ยื่นหลักสูตรการฝึกอบรมให้สพร./สนพ. พิจารณาใหความเห็นชอบก่อนการฝึกอบรม</a:t>
            </a:r>
            <a:b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30 วัน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ตามแบบ ขร.1</a:t>
            </a:r>
            <a:endParaRPr lang="th-TH" sz="2800" b="1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1053059" y="2565698"/>
            <a:ext cx="6048672" cy="792088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การขอรับความเห็นชอบหลักสูตรการฝึกอบรม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2" name="สี่เหลี่ยมมุมมน 3"/>
          <p:cNvSpPr/>
          <p:nvPr/>
        </p:nvSpPr>
        <p:spPr>
          <a:xfrm>
            <a:off x="1341091" y="5374010"/>
            <a:ext cx="9577064" cy="1152128"/>
          </a:xfrm>
          <a:prstGeom prst="roundRect">
            <a:avLst/>
          </a:prstGeom>
          <a:solidFill>
            <a:srgbClr val="B5E7B5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thaiDist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หากจำเป็นต้องเปลี่ยนแปลงกำหนดการฝึกอบรม สถานที่ฝึกอบรม หรือผู้เข้ารับการฝึกอบรม ให้แจ้งสพร./สนพ. ทราบเป็นหนังสือก่อนดำเนินการฝึกอบรม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ไม่น้อยกว่า 7 วัน</a:t>
            </a:r>
            <a:endParaRPr lang="th-TH" sz="2800" b="1" u="sng" dirty="0">
              <a:solidFill>
                <a:schemeClr val="bg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13" name="สี่เหลี่ยมมุมมน 3"/>
          <p:cNvSpPr/>
          <p:nvPr/>
        </p:nvSpPr>
        <p:spPr>
          <a:xfrm>
            <a:off x="1053059" y="4653930"/>
            <a:ext cx="3024336" cy="792088"/>
          </a:xfrm>
          <a:prstGeom prst="roundRect">
            <a:avLst/>
          </a:prstGeom>
          <a:solidFill>
            <a:srgbClr val="119727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แจ้งการเปลี่ยนแปลง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11023142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41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3"/>
          <p:cNvSpPr/>
          <p:nvPr/>
        </p:nvSpPr>
        <p:spPr>
          <a:xfrm>
            <a:off x="1341091" y="2277666"/>
            <a:ext cx="9577064" cy="1800200"/>
          </a:xfrm>
          <a:prstGeom prst="roundRect">
            <a:avLst/>
          </a:prstGeom>
          <a:solidFill>
            <a:schemeClr val="bg2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เมื่อดำเนินการฝึกอบรมเสร็จสิ้น ให้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ยื่นคำขอรับเงินช่วยเหลือหรืออุดหนุน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พร้อมเอกสารหลักฐานที่เกี่ยวข้อง 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 60 วัน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นับแต่วันเสร็จสิ้นการฝึกอบรม แต่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มีนาคมของปีถัดไป</a:t>
            </a:r>
            <a:endParaRPr lang="en-US" sz="28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สี่เหลี่ยมมุมมน 3"/>
          <p:cNvSpPr/>
          <p:nvPr/>
        </p:nvSpPr>
        <p:spPr>
          <a:xfrm>
            <a:off x="3213299" y="549474"/>
            <a:ext cx="5328592" cy="792088"/>
          </a:xfrm>
          <a:prstGeom prst="roundRect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การยื่นคำขอรับเงินช่วยเหลือหรืออุดหนุน</a:t>
            </a:r>
            <a:endParaRPr lang="th-TH" sz="2900" b="1" dirty="0">
              <a:solidFill>
                <a:schemeClr val="tx1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477263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42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718148" y="422108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1523" y="189434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ผู้ประกอบกิจการ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2388728303"/>
              </p:ext>
            </p:extLst>
          </p:nvPr>
        </p:nvGraphicFramePr>
        <p:xfrm>
          <a:off x="405780" y="2421682"/>
          <a:ext cx="11449272" cy="2636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กลุ่ม 15"/>
          <p:cNvGrpSpPr/>
          <p:nvPr/>
        </p:nvGrpSpPr>
        <p:grpSpPr>
          <a:xfrm>
            <a:off x="333772" y="693490"/>
            <a:ext cx="1871415" cy="1343442"/>
            <a:chOff x="-1250404" y="-216024"/>
            <a:chExt cx="2736304" cy="1944216"/>
          </a:xfrm>
        </p:grpSpPr>
        <p:pic>
          <p:nvPicPr>
            <p:cNvPr id="9" name="รูปภาพ 19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10" name="รูปภาพ 20" descr="silhouette_saleman.png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12" name="TextBox 11"/>
          <p:cNvSpPr txBox="1"/>
          <p:nvPr/>
        </p:nvSpPr>
        <p:spPr>
          <a:xfrm>
            <a:off x="2133971" y="909514"/>
            <a:ext cx="8352136" cy="124649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5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ตามประกาศ ข้อ 10 (ลว. 9 มิ.ย.60) </a:t>
            </a:r>
            <a:br>
              <a:rPr lang="th-TH" sz="2500" b="1" dirty="0">
                <a:latin typeface="FreesiaUPC" pitchFamily="34" charset="-34"/>
                <a:cs typeface="FreesiaUPC" pitchFamily="34" charset="-34"/>
              </a:rPr>
            </a:br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 √ เป็นค่าใช้จ่ายในการฝึกอบรมหลักสูตรการสร้างสรรค์นวัตกรรมหรือนำเทคโนโลยี</a:t>
            </a:r>
            <a:br>
              <a:rPr lang="th-TH" sz="2500" b="1" dirty="0">
                <a:latin typeface="FreesiaUPC" pitchFamily="34" charset="-34"/>
                <a:cs typeface="FreesiaUPC" pitchFamily="34" charset="-34"/>
              </a:rPr>
            </a:br>
            <a:r>
              <a:rPr lang="th-TH" sz="2500" b="1" dirty="0">
                <a:latin typeface="FreesiaUPC" pitchFamily="34" charset="-34"/>
                <a:cs typeface="FreesiaUPC" pitchFamily="34" charset="-34"/>
              </a:rPr>
              <a:t>มาใช้ในการผลิตสินค้าหรือบริการ เท่าที่จ่ายจริงไม่เกินปีละ 100,000 บาท</a:t>
            </a:r>
            <a:endParaRPr lang="en-US" sz="25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41091" y="5229994"/>
            <a:ext cx="201622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97475" y="5229994"/>
            <a:ext cx="201622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325867" y="5157986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Text Box 5"/>
          <p:cNvSpPr txBox="1">
            <a:spLocks noChangeArrowheads="1"/>
          </p:cNvSpPr>
          <p:nvPr/>
        </p:nvSpPr>
        <p:spPr bwMode="auto">
          <a:xfrm>
            <a:off x="1197075" y="5806058"/>
            <a:ext cx="6984776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07429884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517555" y="909514"/>
            <a:ext cx="3096344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จัดฝึกอบรมหลักสูตร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การออกแบบสมองกลฝังตัว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ในโรงงานอุตสาหกรรม ระหว่างวันที่ 1 – 5  ธ.ค. 60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4149403" y="4149874"/>
            <a:ext cx="2480658" cy="1194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พิจารณาให้ความเห็นชอบหลักสูตรการฝึกอบรม 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7209743" y="4111446"/>
            <a:ext cx="2268252" cy="1334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ยื่นคำขอรับเงินช่วยเหลือหรืออุดหนุน จำนวน 100,000 บาท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1701131" y="909514"/>
            <a:ext cx="2881028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pPr algn="ctr">
              <a:spcAft>
                <a:spcPts val="0"/>
              </a:spcAft>
            </a:pP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ยื่นหลักสูตรการฝึกอบรม 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(แบบ ขร.1) ให้สพร.หรือ สนพ.พิจารณาให้ความเห็นชอบ</a:t>
            </a:r>
            <a:b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</a:br>
            <a:r>
              <a:rPr lang="th-TH" sz="2500" b="1" spc="-50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ก่อนฝึกอบรม ไม่น้อยกว่า 30 วัน</a:t>
            </a:r>
            <a:endParaRPr lang="en-US" sz="2500" b="1" dirty="0">
              <a:effectLst/>
              <a:latin typeface="TH SarabunPSK" pitchFamily="34" charset="-34"/>
              <a:ea typeface="Times New Roman"/>
              <a:cs typeface="TH SarabunPSK" pitchFamily="34" charset="-34"/>
            </a:endParaRPr>
          </a:p>
          <a:p>
            <a:pPr algn="ctr">
              <a:spcAft>
                <a:spcPts val="0"/>
              </a:spcAft>
            </a:pPr>
            <a:r>
              <a:rPr lang="en-US" sz="2500" b="1" dirty="0">
                <a:effectLst/>
                <a:latin typeface="TH SarabunPSK" pitchFamily="34" charset="-34"/>
                <a:ea typeface="Times New Roman"/>
                <a:cs typeface="TH SarabunPSK" pitchFamily="34" charset="-34"/>
              </a:rPr>
              <a:t> 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0" y="0"/>
            <a:ext cx="121872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Rectangle 42"/>
          <p:cNvSpPr>
            <a:spLocks noChangeArrowheads="1"/>
          </p:cNvSpPr>
          <p:nvPr/>
        </p:nvSpPr>
        <p:spPr bwMode="auto">
          <a:xfrm>
            <a:off x="0" y="457200"/>
            <a:ext cx="12187238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0850" algn="l"/>
              </a:tabLst>
            </a:pPr>
            <a:endParaRPr kumimoji="0" 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AutoShape 417"/>
          <p:cNvCxnSpPr>
            <a:cxnSpLocks noChangeShapeType="1"/>
          </p:cNvCxnSpPr>
          <p:nvPr/>
        </p:nvCxnSpPr>
        <p:spPr bwMode="auto">
          <a:xfrm>
            <a:off x="1250632" y="3413147"/>
            <a:ext cx="9883547" cy="0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AutoShape 418"/>
          <p:cNvCxnSpPr>
            <a:cxnSpLocks noChangeShapeType="1"/>
          </p:cNvCxnSpPr>
          <p:nvPr/>
        </p:nvCxnSpPr>
        <p:spPr bwMode="auto">
          <a:xfrm>
            <a:off x="1233458" y="3241380"/>
            <a:ext cx="0" cy="34353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AutoShape 419"/>
          <p:cNvCxnSpPr>
            <a:cxnSpLocks noChangeShapeType="1"/>
          </p:cNvCxnSpPr>
          <p:nvPr/>
        </p:nvCxnSpPr>
        <p:spPr bwMode="auto">
          <a:xfrm>
            <a:off x="11134179" y="3289731"/>
            <a:ext cx="0" cy="343535"/>
          </a:xfrm>
          <a:prstGeom prst="straightConnector1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8025332" y="357381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20 ธ.ค.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Text Box 4"/>
          <p:cNvSpPr txBox="1">
            <a:spLocks noChangeArrowheads="1"/>
          </p:cNvSpPr>
          <p:nvPr/>
        </p:nvSpPr>
        <p:spPr bwMode="auto">
          <a:xfrm>
            <a:off x="9232248" y="3125792"/>
            <a:ext cx="1325868" cy="507474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ปี พ.ศ. 2561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 Box 5"/>
          <p:cNvSpPr txBox="1">
            <a:spLocks noChangeArrowheads="1"/>
          </p:cNvSpPr>
          <p:nvPr/>
        </p:nvSpPr>
        <p:spPr bwMode="auto">
          <a:xfrm>
            <a:off x="10154751" y="3633266"/>
            <a:ext cx="1267460" cy="440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31 มี.ค. 61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8397875" y="3213770"/>
            <a:ext cx="0" cy="939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 Box 4"/>
          <p:cNvSpPr txBox="1">
            <a:spLocks noChangeArrowheads="1"/>
          </p:cNvSpPr>
          <p:nvPr/>
        </p:nvSpPr>
        <p:spPr bwMode="auto">
          <a:xfrm>
            <a:off x="4712964" y="357381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3 พ.ย.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Text Box 4"/>
          <p:cNvSpPr txBox="1">
            <a:spLocks noChangeArrowheads="1"/>
          </p:cNvSpPr>
          <p:nvPr/>
        </p:nvSpPr>
        <p:spPr bwMode="auto">
          <a:xfrm>
            <a:off x="5793084" y="357381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1 ธ.ค.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7" name="Text Box 4"/>
          <p:cNvSpPr txBox="1">
            <a:spLocks noChangeArrowheads="1"/>
          </p:cNvSpPr>
          <p:nvPr/>
        </p:nvSpPr>
        <p:spPr bwMode="auto">
          <a:xfrm>
            <a:off x="7089228" y="357381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5 ธ.ค.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49" name="Straight Connector 48"/>
          <p:cNvCxnSpPr/>
          <p:nvPr/>
        </p:nvCxnSpPr>
        <p:spPr>
          <a:xfrm>
            <a:off x="6584663" y="324138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7605786" y="3125792"/>
            <a:ext cx="1" cy="448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6453658" y="3125792"/>
            <a:ext cx="1" cy="448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5344334" y="3184953"/>
            <a:ext cx="0" cy="92649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645347" y="2781722"/>
            <a:ext cx="0" cy="73201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Text Box 4"/>
          <p:cNvSpPr txBox="1">
            <a:spLocks noChangeArrowheads="1"/>
          </p:cNvSpPr>
          <p:nvPr/>
        </p:nvSpPr>
        <p:spPr bwMode="auto">
          <a:xfrm>
            <a:off x="3504100" y="3600972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1 พ.ย.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AutoShape 430"/>
          <p:cNvSpPr>
            <a:spLocks/>
          </p:cNvSpPr>
          <p:nvPr/>
        </p:nvSpPr>
        <p:spPr bwMode="auto">
          <a:xfrm rot="16200000">
            <a:off x="6907497" y="2427502"/>
            <a:ext cx="244452" cy="1152128"/>
          </a:xfrm>
          <a:prstGeom prst="rightBrace">
            <a:avLst>
              <a:gd name="adj1" fmla="val 3778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59" name="AutoShape 430"/>
          <p:cNvSpPr>
            <a:spLocks/>
          </p:cNvSpPr>
          <p:nvPr/>
        </p:nvSpPr>
        <p:spPr bwMode="auto">
          <a:xfrm rot="16200000">
            <a:off x="4907161" y="1637520"/>
            <a:ext cx="260423" cy="2748060"/>
          </a:xfrm>
          <a:prstGeom prst="rightBrace">
            <a:avLst>
              <a:gd name="adj1" fmla="val 3778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en-US"/>
          </a:p>
        </p:txBody>
      </p:sp>
      <p:sp>
        <p:nvSpPr>
          <p:cNvPr id="62" name="Text Box 4"/>
          <p:cNvSpPr txBox="1">
            <a:spLocks noChangeArrowheads="1"/>
          </p:cNvSpPr>
          <p:nvPr/>
        </p:nvSpPr>
        <p:spPr bwMode="auto">
          <a:xfrm>
            <a:off x="2205187" y="3136582"/>
            <a:ext cx="1325868" cy="507474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3" name="Text Box 4"/>
          <p:cNvSpPr txBox="1">
            <a:spLocks noChangeArrowheads="1"/>
          </p:cNvSpPr>
          <p:nvPr/>
        </p:nvSpPr>
        <p:spPr bwMode="auto">
          <a:xfrm>
            <a:off x="4712964" y="2461494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30 วัน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4" name="Text Box 5"/>
          <p:cNvSpPr txBox="1">
            <a:spLocks noChangeArrowheads="1"/>
          </p:cNvSpPr>
          <p:nvPr/>
        </p:nvSpPr>
        <p:spPr bwMode="auto">
          <a:xfrm>
            <a:off x="9550003" y="4149874"/>
            <a:ext cx="223224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sz="2200" b="1" dirty="0">
                <a:solidFill>
                  <a:srgbClr val="FFFF00"/>
                </a:solidFill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 31 มีนาคมของปีถัดไป</a:t>
            </a:r>
            <a:r>
              <a:rPr kumimoji="0" lang="th-TH" sz="22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sz="22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5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>
          <a:xfrm>
            <a:off x="11476316" y="6418161"/>
            <a:ext cx="609362" cy="365210"/>
          </a:xfrm>
        </p:spPr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9" name="Text Box 4"/>
          <p:cNvSpPr txBox="1">
            <a:spLocks noChangeArrowheads="1"/>
          </p:cNvSpPr>
          <p:nvPr/>
        </p:nvSpPr>
        <p:spPr bwMode="auto">
          <a:xfrm>
            <a:off x="1210842" y="3573810"/>
            <a:ext cx="1236639" cy="419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th-TH" dirty="0">
                <a:latin typeface="TH SarabunPSK" pitchFamily="34" charset="-34"/>
                <a:cs typeface="TH SarabunPSK" pitchFamily="34" charset="-34"/>
              </a:rPr>
              <a:t>1 ม.ค. 60</a:t>
            </a:r>
            <a:endParaRPr lang="en-US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4201979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8" name="มนมุมสี่เหลี่ยมด้านทแยงมุม 27"/>
          <p:cNvSpPr/>
          <p:nvPr/>
        </p:nvSpPr>
        <p:spPr>
          <a:xfrm>
            <a:off x="693722" y="909514"/>
            <a:ext cx="9817401" cy="1532334"/>
          </a:xfrm>
          <a:prstGeom prst="round2DiagRect">
            <a:avLst/>
          </a:prstGeom>
          <a:solidFill>
            <a:srgbClr val="B9FDE3"/>
          </a:solidFill>
        </p:spPr>
        <p:txBody>
          <a:bodyPr wrap="square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 ผู้ประกอบกิจการฝึกอบรมหลักสูตรการฝึกอบรมเพื่อสร้างสรรค์นวัตกรรม ชื่อหลักสูตร </a:t>
            </a:r>
            <a:r>
              <a:rPr lang="th-TH" sz="2800" b="1" i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“การออกแบบสมองกลฝังตัวในโรงงานอุตสาหกรรม” 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1 รุ่น ฝึกอบรมลูกจ้าง จำนวน 10 คน ระยะเวลาการฝึกอบรม จำนวน 30 ชั่วโมง 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957349" y="2565698"/>
            <a:ext cx="9553774" cy="1532334"/>
          </a:xfrm>
          <a:prstGeom prst="round2DiagRect">
            <a:avLst/>
          </a:prstGeom>
          <a:noFill/>
          <a:ln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1. ยื่นหลักสูตรการฝึกอบรมที่จะขอรับเงินอุดหนุน (แบบ ขร.1) พร้อมเอกสารรายชื่อ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ผู้เข้ารับการฝึกอบรม และหลักฐานประกอบ ให้สพร.หรือสนพ. ที่สถานประกอบกิจการตั้งอยู่ พิจารณาให้ความเห็นชอบ </a:t>
            </a:r>
            <a:r>
              <a:rPr lang="th-TH" sz="2800" b="1" u="sng" dirty="0">
                <a:latin typeface="FreesiaUPC" pitchFamily="34" charset="-34"/>
                <a:cs typeface="FreesiaUPC" pitchFamily="34" charset="-34"/>
              </a:rPr>
              <a:t>ก่อนการฝึกอบรมไม่น้อยกว่า 30 วัน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1 พ.ย. 2560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971" y="258624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มนมุมสี่เหลี่ยมด้านทแยงมุม 7"/>
          <p:cNvSpPr/>
          <p:nvPr/>
        </p:nvSpPr>
        <p:spPr>
          <a:xfrm>
            <a:off x="957349" y="4184367"/>
            <a:ext cx="9553774" cy="2485787"/>
          </a:xfrm>
          <a:prstGeom prst="round2DiagRect">
            <a:avLst/>
          </a:prstGeom>
          <a:noFill/>
          <a:ln w="15875" cmpd="thickThin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ค่าใช้จ่ายในการฝึกอบรม รวมจำนวน 100,000 บาท (จัดฝึกอบรมเอง)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(1) ค่าตอบแทนวิทยากร จำนวน 1 คน คนละ 2,000 บาทต่อชั่วโมง จำนวน 30 ชั่วโมง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 (1 คน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2,000 บาท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30 ชม.) เป็นเงินจำนวน 60,000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(2) ค่าวัสดุที่ใช้ในการฝึกอบรมฝีมือแรงงาน จำนวน 10 คน คนละ 4,000 บาท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 เป็นเงิน 40,000 บาท (10 คน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x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4,000 บาท) เป็นเงินจำนวน 40,000 บาท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9962595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10665531" y="44638"/>
            <a:ext cx="1475972" cy="579016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มนมุมสี่เหลี่ยมด้านทแยงมุม 7"/>
          <p:cNvSpPr/>
          <p:nvPr/>
        </p:nvSpPr>
        <p:spPr>
          <a:xfrm>
            <a:off x="1149671" y="1488396"/>
            <a:ext cx="9456750" cy="578882"/>
          </a:xfrm>
          <a:prstGeom prst="round2DiagRect">
            <a:avLst/>
          </a:prstGeom>
          <a:noFill/>
          <a:ln cmpd="thinThick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2. ผู้อำนวยการสพร.หรือ สนพ. พิจารณาให้ความเห็นชอบ แบบ ขร.1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3 พ.ย. 2560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60971" y="258624"/>
            <a:ext cx="1476164" cy="57888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คำอธิบาย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มนมุมสี่เหลี่ยมด้านทแยงมุม 7"/>
          <p:cNvSpPr/>
          <p:nvPr/>
        </p:nvSpPr>
        <p:spPr>
          <a:xfrm>
            <a:off x="1173373" y="2185492"/>
            <a:ext cx="9433048" cy="1055608"/>
          </a:xfrm>
          <a:prstGeom prst="round2DiagRect">
            <a:avLst/>
          </a:prstGeom>
          <a:noFill/>
          <a:ln cmpd="thinThick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3. ผู้ประกอบกิจการเริ่มดำเนินการจัดฝึกอบรมให้แก่ลูกจ้าง จำนวน 10 คน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จำนวน 30 ชั่วโมง ระหว่างวันที่ 1 ธ.ค. 60 – 5 ธ.ค. 60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มนมุมสี่เหลี่ยมด้านทแยงมุม 7"/>
          <p:cNvSpPr/>
          <p:nvPr/>
        </p:nvSpPr>
        <p:spPr>
          <a:xfrm>
            <a:off x="1173373" y="3357786"/>
            <a:ext cx="9456750" cy="2009061"/>
          </a:xfrm>
          <a:prstGeom prst="round2DiagRect">
            <a:avLst/>
          </a:prstGeom>
          <a:noFill/>
          <a:ln cmpd="sng">
            <a:solidFill>
              <a:srgbClr val="FFFF00"/>
            </a:solidFill>
            <a:prstDash val="solid"/>
          </a:ln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4. ยื่นคำขอรับเงินช่วยเหลือหรืออุดหนุน (แบบ ชอ.2-4) จำนวน 100,000 บาท 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พร้อมเอกสารหลักฐาน 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20 ธ.ค. 2560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/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</a:t>
            </a:r>
            <a:r>
              <a:rPr lang="th-TH" sz="2800" i="1" dirty="0">
                <a:latin typeface="FreesiaUPC" pitchFamily="34" charset="-34"/>
                <a:cs typeface="FreesiaUPC" pitchFamily="34" charset="-34"/>
              </a:rPr>
              <a:t>(ยื่นคำขอภายใน 60 วันนับแต่วันเสร็จสิ้นการฝึกอบรม แต่ไม่เกินวันที่ 31 มีนาคมของปีถัดไป)</a:t>
            </a:r>
            <a:endParaRPr lang="en-US" sz="2800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42463215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19122" y="1767910"/>
            <a:ext cx="10365102" cy="303003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อุดหนุนแก่ผู้ดำเนินการทดสอบมาตรฐานฝีมือแรงงานตามมาตรา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24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หรือศูนย์ประเมินความรู้ความสามารถตามมาตรา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26/4 (2)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ที่เป็นหน่วยงานของรัฐ ซึ่ง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ส่งเงินค่าทดสอบหรือค่าธรรมเนียมเข้ากองทุน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ให้เงินอุดหนุน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เท่ากับจำนวนเงินที่ส่งเข้ากองทุน</a:t>
            </a:r>
            <a:endParaRPr lang="en-US" sz="36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Oval 47"/>
          <p:cNvSpPr/>
          <p:nvPr/>
        </p:nvSpPr>
        <p:spPr>
          <a:xfrm>
            <a:off x="698717" y="1413570"/>
            <a:ext cx="786390" cy="714380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en-US" sz="3600" b="1" dirty="0">
                <a:latin typeface="FreesiaUPC" pitchFamily="34" charset="-34"/>
                <a:cs typeface="FreesiaUPC" pitchFamily="34" charset="-34"/>
              </a:rPr>
              <a:t>8</a:t>
            </a:r>
            <a:endParaRPr lang="th-TH" sz="36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837034" y="261447"/>
            <a:ext cx="10247189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ผู้ดำเนินการทดสอบฯ /ศูนย์ประเมินฯ ตามมาตรา 26/4(2)</a:t>
            </a:r>
          </a:p>
        </p:txBody>
      </p:sp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สี่เหลี่ยมมุมมน 3"/>
          <p:cNvSpPr/>
          <p:nvPr/>
        </p:nvSpPr>
        <p:spPr>
          <a:xfrm>
            <a:off x="8469883" y="4797946"/>
            <a:ext cx="2304256" cy="72008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11</a:t>
            </a: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875956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Content Placeholder 4"/>
          <p:cNvSpPr txBox="1">
            <a:spLocks/>
          </p:cNvSpPr>
          <p:nvPr/>
        </p:nvSpPr>
        <p:spPr>
          <a:xfrm>
            <a:off x="3594083" y="4214818"/>
            <a:ext cx="7786742" cy="2415030"/>
          </a:xfrm>
          <a:prstGeom prst="rect">
            <a:avLst/>
          </a:prstGeom>
        </p:spPr>
        <p:txBody>
          <a:bodyPr>
            <a:noAutofit/>
          </a:bodyPr>
          <a:lstStyle/>
          <a:p>
            <a:pPr lvl="0" algn="thaiDist">
              <a:spcBef>
                <a:spcPct val="20000"/>
              </a:spcBef>
            </a:pPr>
            <a:endParaRPr kumimoji="0" lang="en-US" sz="3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H SarabunIT๙" pitchFamily="34" charset="-34"/>
              <a:ea typeface="+mn-ea"/>
              <a:cs typeface="TH SarabunIT๙" pitchFamily="34" charset="-34"/>
            </a:endParaRPr>
          </a:p>
        </p:txBody>
      </p:sp>
      <p:grpSp>
        <p:nvGrpSpPr>
          <p:cNvPr id="4" name="กลุ่ม 13"/>
          <p:cNvGrpSpPr/>
          <p:nvPr/>
        </p:nvGrpSpPr>
        <p:grpSpPr>
          <a:xfrm>
            <a:off x="549795" y="909514"/>
            <a:ext cx="1295352" cy="1368152"/>
            <a:chOff x="-1250404" y="-216024"/>
            <a:chExt cx="2736304" cy="1944216"/>
          </a:xfrm>
        </p:grpSpPr>
        <p:pic>
          <p:nvPicPr>
            <p:cNvPr id="5" name="รูปภาพ 10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1250404" y="-216024"/>
              <a:ext cx="1944216" cy="1944216"/>
            </a:xfrm>
            <a:prstGeom prst="rect">
              <a:avLst/>
            </a:prstGeom>
          </p:spPr>
        </p:pic>
        <p:pic>
          <p:nvPicPr>
            <p:cNvPr id="6" name="รูปภาพ 11" descr="silhouette_saleman.png"/>
            <p:cNvPicPr>
              <a:picLocks noChangeAspect="1"/>
            </p:cNvPicPr>
            <p:nvPr/>
          </p:nvPicPr>
          <p:blipFill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 flipH="1">
              <a:off x="-458316" y="-216024"/>
              <a:ext cx="1944216" cy="1944216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451523" y="332658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ผู้ดำเนินการทดสอบ/ศูนย์ประเมินฯ ตามมาตรา 26/4(2)</a:t>
            </a:r>
            <a:endParaRPr lang="en-US" sz="36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9" name="ไดอะแกรม 17"/>
          <p:cNvGraphicFramePr/>
          <p:nvPr>
            <p:extLst>
              <p:ext uri="{D42A27DB-BD31-4B8C-83A1-F6EECF244321}">
                <p14:modId xmlns:p14="http://schemas.microsoft.com/office/powerpoint/2010/main" val="873199977"/>
              </p:ext>
            </p:extLst>
          </p:nvPr>
        </p:nvGraphicFramePr>
        <p:xfrm>
          <a:off x="621011" y="2349674"/>
          <a:ext cx="11449272" cy="2924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1917156" y="1269554"/>
            <a:ext cx="8136904" cy="954107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การขอรับเงินช่วยเหลือหรืออุดหนุน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ตามประกาศ ข้อ 11 (ลว. 9 มิ.ย.60)</a:t>
            </a:r>
            <a:br>
              <a:rPr lang="th-TH" sz="2800" b="1" dirty="0">
                <a:latin typeface="FreesiaUPC" pitchFamily="34" charset="-34"/>
                <a:cs typeface="FreesiaUPC" pitchFamily="34" charset="-34"/>
              </a:rPr>
            </a:b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    √</a:t>
            </a:r>
            <a:r>
              <a:rPr lang="th-TH" sz="28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เท่ากับจำนวนเงินค่าทดสอบหรือค่าธรรมเนียมที่ส่งเข้ากองทุน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7034" y="5344393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21281" y="5344393"/>
            <a:ext cx="1924266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597674" y="5335891"/>
            <a:ext cx="165618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  <a:endParaRPr lang="en-US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1773139" y="5950074"/>
            <a:ext cx="6984776" cy="864096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สิทธิขอรับเงินช่วยเหลือหรืออุดหนุนเกิดขึ้นในปีใด ให้ยื่นคำขอรับเงินช่วยเหลือหรืออุดหนุนภายในวันที่</a:t>
            </a:r>
            <a:r>
              <a:rPr kumimoji="0" lang="th-TH" b="1" i="0" u="none" strike="noStrike" cap="none" normalizeH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31 มีนาคมของปีถัดไป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ea typeface="Arial" pitchFamily="34" charset="0"/>
              <a:cs typeface="TH SarabunPSK" pitchFamily="34" charset="-34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86137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9045947" y="5335101"/>
            <a:ext cx="2448272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ปี พ.ศ. 2560</a:t>
            </a:r>
          </a:p>
          <a:p>
            <a:pPr algn="ctr"/>
            <a:r>
              <a:rPr lang="th-TH" sz="2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ไม่เกินวันที่ 31 มี.ค. 2561</a:t>
            </a:r>
            <a:endParaRPr lang="en-US" sz="2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3268539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95"/>
          <p:cNvSpPr txBox="1">
            <a:spLocks noChangeArrowheads="1"/>
          </p:cNvSpPr>
          <p:nvPr/>
        </p:nvSpPr>
        <p:spPr bwMode="auto">
          <a:xfrm>
            <a:off x="1053059" y="549474"/>
            <a:ext cx="5616623" cy="129614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6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ดำเนินการทดสอบฝีมือแรงงาน จำนวน 20 คน </a:t>
            </a:r>
            <a:br>
              <a:rPr kumimoji="0" lang="th-TH" sz="26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6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เก็บค่าทดสอบคนละ 1,000 บาท </a:t>
            </a:r>
            <a:br>
              <a:rPr kumimoji="0" lang="th-TH" sz="26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6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ส่งเงินค่าทดสอบเข้ากองทุน จำนวน 20,000 บาท</a:t>
            </a:r>
            <a:endParaRPr kumimoji="0" lang="en-US" sz="2600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 Box 34"/>
          <p:cNvSpPr txBox="1">
            <a:spLocks noChangeArrowheads="1"/>
          </p:cNvSpPr>
          <p:nvPr/>
        </p:nvSpPr>
        <p:spPr bwMode="auto">
          <a:xfrm>
            <a:off x="6957715" y="3429793"/>
            <a:ext cx="3168352" cy="1584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สิทธิขอรับเงินช่วยเหลือหรืออุดหนนเกิดมีขึ้นในปีใด ให้ยื่นคำขอรับเงินช่วยเหลือหรืออุดหนุนได้ไม่เกินวันที่ 31 มีนาคมของปีถัดไป  </a:t>
            </a:r>
            <a:r>
              <a:rPr kumimoji="0" lang="th-TH" b="1" i="0" u="none" strike="noStrike" cap="none" normalizeH="0" baseline="3000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		                                                                                       </a:t>
            </a:r>
            <a:endParaRPr kumimoji="0" lang="en-US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Text Box 532"/>
          <p:cNvSpPr txBox="1">
            <a:spLocks noChangeArrowheads="1"/>
          </p:cNvSpPr>
          <p:nvPr/>
        </p:nvSpPr>
        <p:spPr bwMode="auto">
          <a:xfrm>
            <a:off x="1917155" y="3357788"/>
            <a:ext cx="3816424" cy="108011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ยื่นคำขอรับเงินช่วยเหลือหรืออุดหนุน</a:t>
            </a:r>
            <a:br>
              <a:rPr kumimoji="0" lang="th-TH" sz="28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</a:br>
            <a:r>
              <a:rPr kumimoji="0" lang="th-TH" sz="2800" b="1" i="0" u="none" strike="noStrike" cap="none" normalizeH="0" baseline="0" dirty="0">
                <a:ln>
                  <a:noFill/>
                </a:ln>
                <a:solidFill>
                  <a:srgbClr val="FFFF00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เท่ากับจำนวนเงินที่ส่งเข้ากองทุน</a:t>
            </a:r>
            <a:endParaRPr kumimoji="0" lang="en-US" sz="2800" b="1" i="0" u="none" strike="noStrike" cap="none" normalizeH="0" baseline="0" dirty="0">
              <a:ln>
                <a:noFill/>
              </a:ln>
              <a:solidFill>
                <a:srgbClr val="FFFF00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Straight Connector 58"/>
          <p:cNvSpPr>
            <a:spLocks noChangeShapeType="1"/>
          </p:cNvSpPr>
          <p:nvPr/>
        </p:nvSpPr>
        <p:spPr bwMode="auto">
          <a:xfrm>
            <a:off x="10486107" y="2328714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" name="Line 530"/>
          <p:cNvSpPr>
            <a:spLocks noChangeShapeType="1"/>
          </p:cNvSpPr>
          <p:nvPr/>
        </p:nvSpPr>
        <p:spPr bwMode="auto">
          <a:xfrm>
            <a:off x="1629123" y="2328714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086" name="AutoShape 536"/>
          <p:cNvCxnSpPr>
            <a:cxnSpLocks noChangeShapeType="1"/>
          </p:cNvCxnSpPr>
          <p:nvPr/>
        </p:nvCxnSpPr>
        <p:spPr bwMode="auto">
          <a:xfrm rot="10800000">
            <a:off x="1629123" y="2493692"/>
            <a:ext cx="8856984" cy="3"/>
          </a:xfrm>
          <a:prstGeom prst="bentConnector3">
            <a:avLst>
              <a:gd name="adj1" fmla="val 500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Line 540"/>
          <p:cNvSpPr>
            <a:spLocks noChangeShapeType="1"/>
          </p:cNvSpPr>
          <p:nvPr/>
        </p:nvSpPr>
        <p:spPr bwMode="auto">
          <a:xfrm>
            <a:off x="7173739" y="2328714"/>
            <a:ext cx="0" cy="381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2" name="Line 542"/>
          <p:cNvSpPr>
            <a:spLocks noChangeShapeType="1"/>
          </p:cNvSpPr>
          <p:nvPr/>
        </p:nvSpPr>
        <p:spPr bwMode="auto">
          <a:xfrm>
            <a:off x="6134100" y="2048495"/>
            <a:ext cx="0" cy="6953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AutoShape 41"/>
          <p:cNvSpPr>
            <a:spLocks/>
          </p:cNvSpPr>
          <p:nvPr/>
        </p:nvSpPr>
        <p:spPr bwMode="auto">
          <a:xfrm rot="5400000">
            <a:off x="3692625" y="869192"/>
            <a:ext cx="337808" cy="4545137"/>
          </a:xfrm>
          <a:prstGeom prst="rightBrace">
            <a:avLst>
              <a:gd name="adj1" fmla="val 122639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4" name="AutoShape 42"/>
          <p:cNvSpPr>
            <a:spLocks/>
          </p:cNvSpPr>
          <p:nvPr/>
        </p:nvSpPr>
        <p:spPr bwMode="auto">
          <a:xfrm rot="5400000">
            <a:off x="8162792" y="962465"/>
            <a:ext cx="294619" cy="4352007"/>
          </a:xfrm>
          <a:prstGeom prst="rightBrace">
            <a:avLst>
              <a:gd name="adj1" fmla="val 15235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3285307" y="2182168"/>
            <a:ext cx="1550330" cy="52754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latin typeface="TH SarabunPSK" pitchFamily="34" charset="-34"/>
                <a:cs typeface="TH SarabunPSK" pitchFamily="34" charset="-34"/>
              </a:rPr>
              <a:t>ปี พ.ศ. 2560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7534936" y="2166399"/>
            <a:ext cx="1550330" cy="527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ปี พ.ศ. 2561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Text Box 543"/>
          <p:cNvSpPr txBox="1">
            <a:spLocks noChangeArrowheads="1"/>
          </p:cNvSpPr>
          <p:nvPr/>
        </p:nvSpPr>
        <p:spPr bwMode="auto">
          <a:xfrm>
            <a:off x="1629123" y="2590587"/>
            <a:ext cx="1080120" cy="44785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1 ม.ค. 60</a:t>
            </a:r>
            <a:endParaRPr kumimoji="0" lang="en-US" sz="2200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2" name="Text Box 533"/>
          <p:cNvSpPr txBox="1">
            <a:spLocks noChangeArrowheads="1"/>
          </p:cNvSpPr>
          <p:nvPr/>
        </p:nvSpPr>
        <p:spPr bwMode="auto">
          <a:xfrm>
            <a:off x="9039903" y="2567485"/>
            <a:ext cx="1446077" cy="40485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มี.ค. 61</a:t>
            </a:r>
            <a:endParaRPr kumimoji="0" lang="en-US" sz="2200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3" name="Text Box 534"/>
          <p:cNvSpPr txBox="1">
            <a:spLocks noChangeArrowheads="1"/>
          </p:cNvSpPr>
          <p:nvPr/>
        </p:nvSpPr>
        <p:spPr bwMode="auto">
          <a:xfrm>
            <a:off x="6508744" y="2590358"/>
            <a:ext cx="1241059" cy="43204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31 ธ.ค. 60</a:t>
            </a:r>
            <a:endParaRPr kumimoji="0" lang="en-US" sz="2200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4" name="Text Box 541"/>
          <p:cNvSpPr txBox="1">
            <a:spLocks noChangeArrowheads="1"/>
          </p:cNvSpPr>
          <p:nvPr/>
        </p:nvSpPr>
        <p:spPr bwMode="auto">
          <a:xfrm>
            <a:off x="5020402" y="2563168"/>
            <a:ext cx="1080119" cy="44368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500"/>
              </a:spcBef>
              <a:spcAft>
                <a:spcPts val="500"/>
              </a:spcAft>
              <a:buClrTx/>
              <a:buSzTx/>
              <a:buFontTx/>
              <a:buNone/>
              <a:tabLst/>
            </a:pPr>
            <a:r>
              <a:rPr kumimoji="0" lang="th-TH" sz="2200" b="1" i="0" u="none" strike="noStrike" cap="none" normalizeH="0" baseline="0" dirty="0">
                <a:ln>
                  <a:noFill/>
                </a:ln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30 ก.ย. 60</a:t>
            </a:r>
            <a:endParaRPr kumimoji="0" lang="en-US" sz="2200" b="1" i="0" u="none" strike="noStrike" cap="none" normalizeH="0" baseline="0" dirty="0">
              <a:ln>
                <a:noFill/>
              </a:ln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0342091" y="44639"/>
            <a:ext cx="1799412" cy="71508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7" name="Text Box 5"/>
          <p:cNvSpPr txBox="1">
            <a:spLocks noChangeArrowheads="1"/>
          </p:cNvSpPr>
          <p:nvPr/>
        </p:nvSpPr>
        <p:spPr bwMode="auto">
          <a:xfrm>
            <a:off x="837035" y="5229994"/>
            <a:ext cx="7488832" cy="1224136"/>
          </a:xfrm>
          <a:prstGeom prst="rect">
            <a:avLst/>
          </a:prstGeom>
          <a:solidFill>
            <a:schemeClr val="tx1"/>
          </a:solidFill>
          <a:ln w="9525">
            <a:solidFill>
              <a:srgbClr val="FF0000"/>
            </a:solidFill>
            <a:prstDash val="dash"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thaiDist"/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กำหนดให้ยื่นคำขอภายในเดือนกันยายน เพื่อให้การอนุมัติเงินช่วยเหลืออุดหนุนและการจ่ายเงินเป็นไปตามงบประมาณที่ได้รับการจัดสรร และเป็นไปตามเป้าหมายเกณฑ์ชี้วัด</a:t>
            </a:r>
            <a:b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การประเมินผลการดำเนินงานกองทุนพัฒนาฝีมือแรงงาน ประจำปีบัญชีของปีนั้น</a:t>
            </a:r>
            <a:endParaRPr lang="en-US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th-TH" b="1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TH SarabunPSK" pitchFamily="34" charset="-34"/>
                <a:ea typeface="Arial" pitchFamily="34" charset="0"/>
                <a:cs typeface="TH SarabunPSK" pitchFamily="34" charset="-34"/>
              </a:rPr>
              <a:t>                                                                                    </a:t>
            </a:r>
            <a:endParaRPr kumimoji="0" lang="en-US" b="1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76316" y="6418161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48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มุมมน 14"/>
          <p:cNvSpPr/>
          <p:nvPr/>
        </p:nvSpPr>
        <p:spPr>
          <a:xfrm>
            <a:off x="765027" y="1781591"/>
            <a:ext cx="10271041" cy="265631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ผู้ประสงค์จะขอรับเงินช่วยเหลือหรืออุดหนุนตามประกาศข้อ 4 ข้อ 5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ข้อ 6 ข้อ 7 ข้อ 8 ข้อ 9 ข้อ 10 และข้อ 11</a:t>
            </a:r>
          </a:p>
          <a:p>
            <a:pPr algn="thaiDist"/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กรณีสิทธิขอรับเงินช่วยเหลือหรืออุดหนุนเกิดมีขึ้นในปีใด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ให้ยื่น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คำขอรับเงินช่วยเหลือหรืออุดหนุน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ภายในวันที่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31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มีนาคมของปีถัดไป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สี่เหลี่ยมมุมมน 8"/>
          <p:cNvSpPr/>
          <p:nvPr/>
        </p:nvSpPr>
        <p:spPr>
          <a:xfrm>
            <a:off x="719128" y="261447"/>
            <a:ext cx="10271041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การยื่นขอรับเงินช่วยเหลือหรืออุดหนุน</a:t>
            </a:r>
          </a:p>
        </p:txBody>
      </p:sp>
      <p:sp>
        <p:nvSpPr>
          <p:cNvPr id="6" name="สี่เหลี่ยมมุมมน 3"/>
          <p:cNvSpPr/>
          <p:nvPr/>
        </p:nvSpPr>
        <p:spPr>
          <a:xfrm>
            <a:off x="8541892" y="4221882"/>
            <a:ext cx="2160240" cy="720080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ea typeface="Book_Akhanake" pitchFamily="2" charset="0"/>
                <a:cs typeface="FreesiaUPC" pitchFamily="34" charset="-34"/>
              </a:rPr>
              <a:t>ประกาศข้อ 17</a:t>
            </a: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49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สี่เหลี่ยมมุมมน 14"/>
          <p:cNvSpPr/>
          <p:nvPr/>
        </p:nvSpPr>
        <p:spPr>
          <a:xfrm>
            <a:off x="791130" y="5085978"/>
            <a:ext cx="10271041" cy="129614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32" tIns="60916" rIns="121832" bIns="60916" rtlCol="0" anchor="ctr"/>
          <a:lstStyle/>
          <a:p>
            <a:pPr algn="thaiDist"/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กรณียื่นคำขอรับเงินช่วยเหลือหรืออุดหนุนไม่ทันภายในวันที่ 30 กันยายน สามารถยื่นคำขอได้ภายในวันที่ 31 มีนาคมของปีถัดไป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81653256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5027" y="1413570"/>
            <a:ext cx="10657183" cy="2062046"/>
          </a:xfrm>
          <a:prstGeom prst="rect">
            <a:avLst/>
          </a:prstGeom>
          <a:noFill/>
        </p:spPr>
        <p:txBody>
          <a:bodyPr wrap="square" lIns="91388" tIns="45692" rIns="91388" bIns="45692" rtlCol="0">
            <a:spAutoFit/>
          </a:bodyPr>
          <a:lstStyle/>
          <a:p>
            <a:pPr algn="thaiDist"/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ผู้ประสงค์จะขอรับเงินช่วยเหลือหรืออุดหนุนจากกองทุนพัฒนาฝีมือแรงงาน ให้ยื่นคำขอ ณ หน่วยงานของกรมพัฒนาฝีมือแรงงานที่ตั้งอยู่ในจังหวัดที่สถานประกอบกิจการ 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ศูนย์ทดสอบมาตรฐานฝีมือแรงงานหรือศูนย์ประเมินความรู้ความสามารถ ตั้งอยู่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dirty="0"/>
              <a:t> </a:t>
            </a:r>
            <a:endParaRPr lang="en-US" sz="32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สี่เหลี่ยมมุมมน 7"/>
          <p:cNvSpPr/>
          <p:nvPr/>
        </p:nvSpPr>
        <p:spPr>
          <a:xfrm>
            <a:off x="909043" y="261447"/>
            <a:ext cx="10369152" cy="936104"/>
          </a:xfrm>
          <a:prstGeom prst="roundRect">
            <a:avLst/>
          </a:prstGeom>
          <a:solidFill>
            <a:srgbClr val="0070C0"/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r>
              <a:rPr lang="th-TH" sz="40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สถานที่ยื่นคำขอรับเงินช่วยเหลือหรืออุดหนุน</a:t>
            </a:r>
            <a:endParaRPr lang="th-TH" sz="4000" b="1" dirty="0">
              <a:solidFill>
                <a:srgbClr val="FFFF00"/>
              </a:solidFill>
              <a:latin typeface="FreesiaUPC" pitchFamily="34" charset="-34"/>
              <a:ea typeface="Book_Akhanake" pitchFamily="2" charset="0"/>
              <a:cs typeface="FreesiaUPC" pitchFamily="34" charset="-34"/>
            </a:endParaRPr>
          </a:p>
        </p:txBody>
      </p:sp>
      <p:graphicFrame>
        <p:nvGraphicFramePr>
          <p:cNvPr id="5" name="ไดอะแกรม 3"/>
          <p:cNvGraphicFramePr/>
          <p:nvPr>
            <p:extLst>
              <p:ext uri="{D42A27DB-BD31-4B8C-83A1-F6EECF244321}">
                <p14:modId xmlns:p14="http://schemas.microsoft.com/office/powerpoint/2010/main" val="3483487825"/>
              </p:ext>
            </p:extLst>
          </p:nvPr>
        </p:nvGraphicFramePr>
        <p:xfrm>
          <a:off x="766415" y="2349674"/>
          <a:ext cx="10655796" cy="3776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สี่เหลี่ยมผืนผ้า 5"/>
          <p:cNvSpPr/>
          <p:nvPr/>
        </p:nvSpPr>
        <p:spPr>
          <a:xfrm>
            <a:off x="909043" y="5518026"/>
            <a:ext cx="10297144" cy="9095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ที่ตั้งอยู่ในจังหวัดนั้น เพื่อป้องกันไม่ให้เกิดการยื่นขอรับเงินอุดหนุนเกินวงเงินที่กำหนด กรณีอุดหนุนไม่เกินปีละ 100,000 บาท </a:t>
            </a: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30293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มุมมน 7"/>
          <p:cNvSpPr/>
          <p:nvPr/>
        </p:nvSpPr>
        <p:spPr>
          <a:xfrm>
            <a:off x="1197075" y="261446"/>
            <a:ext cx="10009112" cy="936099"/>
          </a:xfrm>
          <a:prstGeom prst="roundRec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88" tIns="45692" rIns="91388" bIns="45692" rtlCol="0" anchor="ctr"/>
          <a:lstStyle/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endParaRPr lang="th-TH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4000" b="1" dirty="0"/>
              <a:t>การยื่นขอรับความเห็นชอบหลักสูตรการฝึกอบรมฝีมือแรงงงาน</a:t>
            </a:r>
            <a:endParaRPr lang="en-US" sz="4000" dirty="0"/>
          </a:p>
          <a:p>
            <a:pPr algn="ctr"/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en-US" sz="4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3019" y="1557586"/>
            <a:ext cx="109452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ผู้ประกอบกิจการที่ประสงค์จะขอรับเงินช่วยเหลือหรืออุดหนุนเป็นค่าใช้จ่ายใน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ในการผลิตสินค้าหรือบริการ ต้องยื่นหลักสูตรการฝึกอบรมที่จะขอรับเงินอุดหนุน ให้สพร.หรือ สนพ. พิจารณาให้ความเห็นชอบก่อนการฝึกอบรมไม่น้อยกว่า 30 วัน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ตามแบบ ขร.1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 ณ ท้องที่ที่สถานประกอบกิจการตั้งอยู่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  <a:p>
            <a:pPr algn="thaiDist"/>
            <a:r>
              <a:rPr lang="th-TH" sz="2800" b="1" i="1" dirty="0">
                <a:latin typeface="FreesiaUPC" pitchFamily="34" charset="-34"/>
                <a:cs typeface="FreesiaUPC" pitchFamily="34" charset="-34"/>
              </a:rPr>
              <a:t>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341090" y="4017243"/>
            <a:ext cx="4608512" cy="1500784"/>
            <a:chOff x="0" y="864088"/>
            <a:chExt cx="5072949" cy="2048335"/>
          </a:xfrm>
          <a:scene3d>
            <a:camera prst="orthographicFront"/>
            <a:lightRig rig="flat" dir="t"/>
          </a:scene3d>
        </p:grpSpPr>
        <p:sp>
          <p:nvSpPr>
            <p:cNvPr id="9" name="Rectangle 8"/>
            <p:cNvSpPr/>
            <p:nvPr/>
          </p:nvSpPr>
          <p:spPr>
            <a:xfrm>
              <a:off x="0" y="864088"/>
              <a:ext cx="5072949" cy="2048335"/>
            </a:xfrm>
            <a:prstGeom prst="rect">
              <a:avLst/>
            </a:prstGeom>
            <a:solidFill>
              <a:srgbClr val="92D050"/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1" y="864088"/>
              <a:ext cx="4031754" cy="204833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137160" rIns="137160" bIns="137160" numCol="1" spcCol="1270" anchor="t" anchorCtr="0">
              <a:noAutofit/>
            </a:bodyPr>
            <a:lstStyle/>
            <a:p>
              <a:pPr lvl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กรุงเทพมหานคร</a:t>
              </a:r>
            </a:p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สถาบันพัฒนาฝีมือแรงงาน  13 กรุงเทพมหานคร </a:t>
              </a:r>
              <a:endParaRPr lang="th-TH" sz="2800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780615" y="4005859"/>
            <a:ext cx="4209548" cy="1440160"/>
            <a:chOff x="5582846" y="852704"/>
            <a:chExt cx="5252651" cy="2059719"/>
          </a:xfrm>
          <a:scene3d>
            <a:camera prst="orthographicFront"/>
            <a:lightRig rig="flat" dir="t"/>
          </a:scene3d>
        </p:grpSpPr>
        <p:sp>
          <p:nvSpPr>
            <p:cNvPr id="7" name="Rectangle 6"/>
            <p:cNvSpPr/>
            <p:nvPr/>
          </p:nvSpPr>
          <p:spPr>
            <a:xfrm>
              <a:off x="5582846" y="852704"/>
              <a:ext cx="5072949" cy="2059719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sp3d prstMaterial="plastic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582846" y="852704"/>
              <a:ext cx="5252651" cy="205971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52400" tIns="152400" rIns="152400" bIns="152400" numCol="1" spcCol="1270" anchor="t" anchorCtr="0">
              <a:noAutofit/>
            </a:bodyPr>
            <a:lstStyle/>
            <a:p>
              <a:pPr lvl="0" algn="l" defTabSz="1778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จังหวัดอื่น </a:t>
              </a:r>
            </a:p>
            <a:p>
              <a:pPr marL="285750" lvl="1" indent="-28575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สถาบันพัฒนาฝีมือแรงงาน</a:t>
              </a:r>
              <a:b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2800" b="1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หรือสำนักงานพัฒนาฝีมือแรงงาน</a:t>
              </a:r>
              <a:endParaRPr lang="th-TH" sz="2800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สี่เหลี่ยมผืนผ้า 5"/>
          <p:cNvSpPr/>
          <p:nvPr/>
        </p:nvSpPr>
        <p:spPr>
          <a:xfrm>
            <a:off x="981051" y="5688632"/>
            <a:ext cx="10297144" cy="9095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7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สถานประกอบกิจการมีสำนักงานใหญ่ตั้งอยู่ในจังหวัดใด ให้ยื่นคำขอ ณ หน่วยงานของกรมฯ ที่ตั้งอยู่ในจังหวัดนั้น เพื่อป้องกันไม่ให้เกิดการยื่นขอรับเงินอุดหนุนเกินวงเงินที่กำหนด กรณีอุดหนุนไม่เกินปีละ 100,000 บาท </a:t>
            </a: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60921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51</a:t>
            </a:fld>
            <a:endParaRPr lang="en-US" sz="2400" b="1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94900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36498191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val="1955205077"/>
              </p:ext>
            </p:extLst>
          </p:nvPr>
        </p:nvGraphicFramePr>
        <p:xfrm>
          <a:off x="549724" y="1052980"/>
          <a:ext cx="11519780" cy="5418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549724" y="413759"/>
            <a:ext cx="9575817" cy="71124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36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ผู้ได้รับเงินช่วยเหลือหรืออุดหนุนให้ปฏิบัติตามเงื่อนไข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6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460921" y="6310114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52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310114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4122950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val="3684901087"/>
              </p:ext>
            </p:extLst>
          </p:nvPr>
        </p:nvGraphicFramePr>
        <p:xfrm>
          <a:off x="405727" y="1036320"/>
          <a:ext cx="11375783" cy="5418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637685" y="198268"/>
            <a:ext cx="5327898" cy="71124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48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ประโยชน์ที่ได้รับ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5" name="รูปภาพ 4" descr="fb_fan_15_lik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01702" y="188684"/>
            <a:ext cx="935982" cy="677230"/>
          </a:xfrm>
          <a:prstGeom prst="rect">
            <a:avLst/>
          </a:prstGeom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76945" y="6448960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53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50222941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ไดอะแกรม 1"/>
          <p:cNvGraphicFramePr/>
          <p:nvPr>
            <p:extLst>
              <p:ext uri="{D42A27DB-BD31-4B8C-83A1-F6EECF244321}">
                <p14:modId xmlns:p14="http://schemas.microsoft.com/office/powerpoint/2010/main" val="1777779393"/>
              </p:ext>
            </p:extLst>
          </p:nvPr>
        </p:nvGraphicFramePr>
        <p:xfrm>
          <a:off x="405727" y="1036320"/>
          <a:ext cx="11375783" cy="5418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637685" y="189434"/>
            <a:ext cx="5327898" cy="71124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1218987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4800" b="1" dirty="0">
                <a:ln w="9525">
                  <a:noFill/>
                  <a:prstDash val="solid"/>
                </a:ln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ประโยชน์ที่ได้รับ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5" name="รูปภาพ 4" descr="fb_fan_15_like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01702" y="188684"/>
            <a:ext cx="935982" cy="677230"/>
          </a:xfrm>
          <a:prstGeom prst="rect">
            <a:avLst/>
          </a:prstGeom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676945" y="6448960"/>
            <a:ext cx="609362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54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69043902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9670132"/>
              </p:ext>
            </p:extLst>
          </p:nvPr>
        </p:nvGraphicFramePr>
        <p:xfrm>
          <a:off x="332980" y="1283297"/>
          <a:ext cx="11665295" cy="5242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5265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78039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2413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96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แบบคำขอ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5184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ทดสอบครบ 100 คน อุดหนุน 10,000 บาท</a:t>
                      </a:r>
                    </a:p>
                    <a:p>
                      <a:pPr marL="177800" indent="-177800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อุดหนุนค่าทดสอบกรณีกรมฯ ส่งผู้เข้ารับการทดสอบไปทดสอบกับศูนย์ทดสอบฯ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 ส่งเงินค่าทดสอบเข้ากองทุน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666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ศูนย์ประเมินความรู้ความสามารถตามมาตรา 26/4(2) ส่งเงินค่าธรรมเนียมเข้ากองทุน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ชอ.1-1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666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ผู้ประกอบกิจการส่งเงินสมทบเข้ากองทุน อุดหนุนร้อยละ 10 ของเงินสมทบที่นำส่ง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858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ผู้ประกอบกิจการพัฒนาฝีมือแรงงานให้แก่ลูกจ้างในปีที่ผ่านมา ส่วนที่เกินกว่าร้อยละ 70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666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ผู้ประกอบกิจการได้รับการรับรองมาตรฐานฯ ของตนตามมาตรา 26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592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ผู้ประกอบกิจการส่งลูกจ้างเข้ารับการทดสอบและผ่านการทดสอบฯ และจ่ายค่าจ้างตามมาตรฐานฝีมือ อุดหนุนคนละ 1,000 บาท ไม่เกินปีละ 100,000 บาท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2-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6999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ผู้ประกอบกิจการฝึกอบรมเพื่อสร้างสรรค์นวัตกรรมหรือนำเทคโนโลยีมาใช้ผลิตสินค้าหรือบริการ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ชอ.2-4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4294" marR="64294" marT="0" marB="0"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25067" y="117426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5" name="สี่เหลี่ยมผืนผ้า 5"/>
          <p:cNvSpPr/>
          <p:nvPr/>
        </p:nvSpPr>
        <p:spPr>
          <a:xfrm>
            <a:off x="1175390" y="646261"/>
            <a:ext cx="88786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แบบคำขอรับเงินช่วยเหลือหรืออุดหนุนจากกองทุนพัฒนาฝีมือแรงงาน </a:t>
            </a:r>
            <a:r>
              <a:rPr lang="en-US" sz="2800" b="1" dirty="0"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7 แบบ 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285" y="405458"/>
            <a:ext cx="749872" cy="75014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592976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55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5307" y="652096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9" name="Isosceles Triangle 4">
            <a:hlinkClick r:id="rId3" action="ppaction://hlinkfile"/>
          </p:cNvPr>
          <p:cNvSpPr/>
          <p:nvPr/>
        </p:nvSpPr>
        <p:spPr>
          <a:xfrm rot="5400000">
            <a:off x="11422211" y="1773610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Isosceles Triangle 4">
            <a:hlinkClick r:id="rId3" action="ppaction://hlinkfile"/>
          </p:cNvPr>
          <p:cNvSpPr/>
          <p:nvPr/>
        </p:nvSpPr>
        <p:spPr>
          <a:xfrm rot="5400000">
            <a:off x="11566227" y="3288058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Isosceles Triangle 4">
            <a:hlinkClick r:id="rId3" action="ppaction://hlinkfile"/>
          </p:cNvPr>
          <p:cNvSpPr/>
          <p:nvPr/>
        </p:nvSpPr>
        <p:spPr>
          <a:xfrm rot="5400000">
            <a:off x="11566227" y="3717826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Isosceles Triangle 4">
            <a:hlinkClick r:id="rId3" action="ppaction://hlinkfile"/>
          </p:cNvPr>
          <p:cNvSpPr/>
          <p:nvPr/>
        </p:nvSpPr>
        <p:spPr>
          <a:xfrm rot="5400000">
            <a:off x="11566227" y="4224162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Isosceles Triangle 4">
            <a:hlinkClick r:id="rId3" action="ppaction://hlinkfile"/>
          </p:cNvPr>
          <p:cNvSpPr/>
          <p:nvPr/>
        </p:nvSpPr>
        <p:spPr>
          <a:xfrm rot="5400000">
            <a:off x="11638235" y="4653930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Isosceles Triangle 4">
            <a:hlinkClick r:id="rId3" action="ppaction://hlinkfile"/>
          </p:cNvPr>
          <p:cNvSpPr/>
          <p:nvPr/>
        </p:nvSpPr>
        <p:spPr>
          <a:xfrm rot="5400000">
            <a:off x="11638235" y="5157986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Isosceles Triangle 4">
            <a:hlinkClick r:id="rId3" action="ppaction://hlinkfile"/>
          </p:cNvPr>
          <p:cNvSpPr/>
          <p:nvPr/>
        </p:nvSpPr>
        <p:spPr>
          <a:xfrm rot="5400000">
            <a:off x="11638235" y="5950074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9535008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500877"/>
              </p:ext>
            </p:extLst>
          </p:nvPr>
        </p:nvGraphicFramePr>
        <p:xfrm>
          <a:off x="260972" y="1547019"/>
          <a:ext cx="11809311" cy="48981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904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9982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732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03115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68501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3700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ทดสอบครบ 100 คน อุดหนุน 10,000 บาท ส่วนที่เกิน 100 คน </a:t>
                      </a: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อุดหนุนค่าทดสอบกรณีกรมฯ ส่งผู้เข้ารับการทดสอบไปทดสอบกับศูนย์ทดสอบฯ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ส่งเงินค่าทดสอบเข้ากองทุน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ชอ.3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5504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ส่งเงินสมทบเข้ากองทุน อุดหนุนร้อยละ 10 ของเงินสมทบที่นำส่งเข้ากองทุน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ดำเนินการพัฒนาฝีมือแรงงานลูกจ้างในปีที่ผ่านมา ส่วนที่เกินกว่าร้อยละ 70 อุดหนุน 200 บาทต่อคน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ได้รับการรับรองมาตรฐานฯ ของตนตามมาตรา 26 อุดหนุนสาขาระดับละ 10,000 บาท  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ส่งลูกจ้างเข้ารับการทดสอบและผ่านการทดสอบฯ และจ่ายค่าจ้างตามมาตรฐานฝีมือ </a:t>
                      </a:r>
                    </a:p>
                    <a:p>
                      <a:pPr marL="177800" lvl="0" indent="-177800">
                        <a:spcAft>
                          <a:spcPts val="0"/>
                        </a:spcAft>
                        <a:buFont typeface="TH SarabunIT๙"/>
                        <a:buChar char="-"/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ฝึกอบรมฝีมือแรงงานเพื่อสร้างสรรค์นวัตกรรมหรือนำเทคโนโลยีมาใช้ผลิตสินค้าหรือบริการ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089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ศูนย์ประเมินความรู้ความสามารถตามมาตรา 26/4(2) ส่งเงินค่าธรรมเนียมเข้ากองทุน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ชอ.3-2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1232" marR="61232" marT="0" marB="7200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125067" y="67222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5" name="สี่เหลี่ยมผืนผ้า 5"/>
          <p:cNvSpPr/>
          <p:nvPr/>
        </p:nvSpPr>
        <p:spPr>
          <a:xfrm>
            <a:off x="1125067" y="706138"/>
            <a:ext cx="993720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แบบรายงานผลการดำเนินงานการพัฒนาฝีมือแรงงานของผู้ได้รับเงินช่วยเหลือหรืออุดหนุน</a:t>
            </a:r>
          </a:p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จากกองทุนฯ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971" y="706137"/>
            <a:ext cx="720079" cy="705598"/>
          </a:xfrm>
          <a:prstGeom prst="rect">
            <a:avLst/>
          </a:prstGeom>
          <a:solidFill>
            <a:srgbClr val="88ECFA"/>
          </a:solidFill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350203" y="6520968"/>
            <a:ext cx="735475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56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9" name="Isosceles Triangle 4">
            <a:hlinkClick r:id="rId3" action="ppaction://hlinkfile"/>
          </p:cNvPr>
          <p:cNvSpPr/>
          <p:nvPr/>
        </p:nvSpPr>
        <p:spPr>
          <a:xfrm rot="5400000">
            <a:off x="11350203" y="2709714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Isosceles Triangle 4">
            <a:hlinkClick r:id="rId3" action="ppaction://hlinkfile"/>
          </p:cNvPr>
          <p:cNvSpPr/>
          <p:nvPr/>
        </p:nvSpPr>
        <p:spPr>
          <a:xfrm rot="5400000">
            <a:off x="11350203" y="4149874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Isosceles Triangle 4">
            <a:hlinkClick r:id="rId3" action="ppaction://hlinkfile"/>
          </p:cNvPr>
          <p:cNvSpPr/>
          <p:nvPr/>
        </p:nvSpPr>
        <p:spPr>
          <a:xfrm rot="5400000">
            <a:off x="11710243" y="6094090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491006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5067" y="252596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698142"/>
              </p:ext>
            </p:extLst>
          </p:nvPr>
        </p:nvGraphicFramePr>
        <p:xfrm>
          <a:off x="260971" y="1621522"/>
          <a:ext cx="11710243" cy="46885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99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6810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1309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852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7870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ผู้ดำเนินการทดสอบมาตรฐานฝีมือแรงงาน</a:t>
                      </a: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marL="273050" lvl="0" indent="-273050">
                        <a:spcAft>
                          <a:spcPts val="0"/>
                        </a:spcAft>
                        <a:buFont typeface="TH SarabunIT๙"/>
                        <a:buChar char="-"/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ทดสอบครบ 100 คน อุดหนุน 10,000 บาท ส่วนที่เกิน 100 คน ถ้ามีจำนวนตั้งแต่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75 คนขึ้นไป ให้ปัดเป็น 100 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4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6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ดำเนินการทดสอบมาตรฐานฯ ให้แก่ผู้เข้ารับการทดสอบที่กรมฯ ส่งไปทดสอบ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623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ผู้ประกอบกิจการส่งเงินสมทบเข้ากองทุน อุดหนุนร้อยละ 10 ของเงินสมทบที่นำส่งเข้ากองทุน 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6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4-2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52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ผู้ประกอบกิจการดำเนินการพัฒนาฝีมือแรงงานให้แก่ลูกจ้างในปีที่ผ่านมา ส่วนที่เกินกว่าร้อยละ 70 อุดหนุนคนละ 200 บาทต่อคน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5247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ผู้ประกอบกิจการได้รับการรับรองมาตรฐานฝีมือแรงงานของตน ตามมาตรา 26 อุดหนุนสาขาระดับละ 10,000 บาท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ชอ.4-4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5" name="สี่เหลี่ยมผืนผ้า 5"/>
          <p:cNvSpPr/>
          <p:nvPr/>
        </p:nvSpPr>
        <p:spPr>
          <a:xfrm>
            <a:off x="1287296" y="1053563"/>
            <a:ext cx="8550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แบบรายงานผลการพิจารณาอนุมัติการให้เงินช่วยเหลือหรืออุดหนุนจากกองทุนฯ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ผลการค้นหารูปภาพสำหรับ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12" y="837372"/>
            <a:ext cx="720079" cy="6674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sp>
        <p:nvSpPr>
          <p:cNvPr id="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06187" y="6418161"/>
            <a:ext cx="879491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35731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9" name="Isosceles Triangle 4">
            <a:hlinkClick r:id="rId3" action="ppaction://hlinkfile"/>
          </p:cNvPr>
          <p:cNvSpPr/>
          <p:nvPr/>
        </p:nvSpPr>
        <p:spPr>
          <a:xfrm rot="5400000">
            <a:off x="11278195" y="2925738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Isosceles Triangle 4">
            <a:hlinkClick r:id="rId3" action="ppaction://hlinkfile"/>
          </p:cNvPr>
          <p:cNvSpPr/>
          <p:nvPr/>
        </p:nvSpPr>
        <p:spPr>
          <a:xfrm rot="5400000">
            <a:off x="11494219" y="3789834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Isosceles Triangle 4">
            <a:hlinkClick r:id="rId3" action="ppaction://hlinkfile"/>
          </p:cNvPr>
          <p:cNvSpPr/>
          <p:nvPr/>
        </p:nvSpPr>
        <p:spPr>
          <a:xfrm rot="5400000">
            <a:off x="11494219" y="4221882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Isosceles Triangle 4">
            <a:hlinkClick r:id="rId3" action="ppaction://hlinkfile"/>
          </p:cNvPr>
          <p:cNvSpPr/>
          <p:nvPr/>
        </p:nvSpPr>
        <p:spPr>
          <a:xfrm rot="5400000">
            <a:off x="11494219" y="4725938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Isosceles Triangle 4">
            <a:hlinkClick r:id="rId3" action="ppaction://hlinkfile"/>
          </p:cNvPr>
          <p:cNvSpPr/>
          <p:nvPr/>
        </p:nvSpPr>
        <p:spPr>
          <a:xfrm rot="5400000">
            <a:off x="11494219" y="5518026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2681268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5067" y="36571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4" name="สี่เหลี่ยมผืนผ้า 5"/>
          <p:cNvSpPr/>
          <p:nvPr/>
        </p:nvSpPr>
        <p:spPr>
          <a:xfrm>
            <a:off x="1124964" y="837538"/>
            <a:ext cx="8550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แบบรายงานผลการพิจารณาอนุมัติการให้เงินช่วยเหลือหรืออุดหนุนจากกองทุนฯ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ผลการค้นหารูปภาพสำหรับ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963" y="621481"/>
            <a:ext cx="648072" cy="66726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2640284"/>
              </p:ext>
            </p:extLst>
          </p:nvPr>
        </p:nvGraphicFramePr>
        <p:xfrm>
          <a:off x="188963" y="1413569"/>
          <a:ext cx="11665297" cy="7315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04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70494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111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87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533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ผู้ขอรับเงินช่วยเหลือหรืออุดหนุน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แบบรายงาน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3974450"/>
              </p:ext>
            </p:extLst>
          </p:nvPr>
        </p:nvGraphicFramePr>
        <p:xfrm>
          <a:off x="188963" y="2133649"/>
          <a:ext cx="11665296" cy="43204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043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70494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11114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18877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ผู้ประกอบกิจการส่งลูกจ้างเข้ารับการทดสอบและผ่านการทดสอบมาตรฐานฝีมือแรงงานแห่งชาติ และจ่ายค่าจ้างตามมาตรฐานฝีมือ อุดหนุนคนละ 1,000 บาท ไม่เกินปีละ 100,000 บาท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9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4-5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7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ผู้ประกอบกิจการดำเนินการฝึกอบรมให้แก่ลูกจ้างเพื่อเป็นการสร้างสรรค์นวัตกรรม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หรือนำเทคโนโลยีมาใช้ในการผลิตสินค้าหรือบริการ อุดหนุนเท่าที่จ่ายจริง ไม่เกินปีละ 100,000 บาท 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4-6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783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8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thaiDist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ผู้ดำเนินการทดสอบฯ ตามมาตรา 24 ส่งเงินค่าทดสอบเข้ากองทุน หรือศูนย์ประเมิน</a:t>
                      </a:r>
                      <a:b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ความรู้ความสามารถตามมาตรา 26/4 (2) ที่เป็นหน่วยงานของรัฐ ส่งเงินค่าธรรมเนียมเข้ากองทุน อุดหนุนเท่ากับจำนวนเงินที่ส่งเข้ากองทุน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4-7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9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1590" indent="-21590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ศูนย์ประเมินความรู้ความสามารถกลาง อุดหนุนเป็นค่าตอบแทนและค่าใช้จ่ายอื่นของผู้ประเมิน </a:t>
                      </a:r>
                    </a:p>
                    <a:p>
                      <a:pPr marL="21590" indent="-21590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และค่าใช้จ่ายในการดำเนินการรับรองความรู้ความสามารถ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12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FreesiaUPC" pitchFamily="34" charset="-34"/>
                        <a:cs typeface="FreesiaUPC" pitchFamily="34" charset="-34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ชอ.4-8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855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10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กรมพัฒนาฝีมือแรงงาน อุดหนุนเป็นค่าใช้จ่ายในการดำเนินการทดสอบมาตรฐานฝีมือแรงงานแห่งชาติ ในกรณีที่งบประมาณมีจำนวนไม่เพียงพอ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13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10" name="Right Brace 9"/>
          <p:cNvSpPr/>
          <p:nvPr/>
        </p:nvSpPr>
        <p:spPr>
          <a:xfrm>
            <a:off x="10717604" y="5157986"/>
            <a:ext cx="216024" cy="136815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520968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58</a:t>
            </a:fld>
            <a:endParaRPr lang="en-US" sz="24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42932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3" name="Isosceles Triangle 4">
            <a:hlinkClick r:id="rId3" action="ppaction://hlinkfile"/>
          </p:cNvPr>
          <p:cNvSpPr/>
          <p:nvPr/>
        </p:nvSpPr>
        <p:spPr>
          <a:xfrm rot="5400000">
            <a:off x="10990163" y="2493690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Isosceles Triangle 4">
            <a:hlinkClick r:id="rId3" action="ppaction://hlinkfile"/>
          </p:cNvPr>
          <p:cNvSpPr/>
          <p:nvPr/>
        </p:nvSpPr>
        <p:spPr>
          <a:xfrm rot="5400000">
            <a:off x="10990163" y="3285778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5" name="Isosceles Triangle 4">
            <a:hlinkClick r:id="rId3" action="ppaction://hlinkfile"/>
          </p:cNvPr>
          <p:cNvSpPr/>
          <p:nvPr/>
        </p:nvSpPr>
        <p:spPr>
          <a:xfrm rot="5400000">
            <a:off x="10990163" y="4221882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6" name="Isosceles Triangle 4">
            <a:hlinkClick r:id="rId3" action="ppaction://hlinkfile"/>
          </p:cNvPr>
          <p:cNvSpPr/>
          <p:nvPr/>
        </p:nvSpPr>
        <p:spPr>
          <a:xfrm rot="5400000">
            <a:off x="11062171" y="5806058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7921151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25067" y="252596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25067" y="252596"/>
            <a:ext cx="9865096" cy="58477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แบบต่างๆ ที่ใช้ดำเนินการให้เงินช่วยเหลือหรืออุดหนุน</a:t>
            </a:r>
          </a:p>
        </p:txBody>
      </p:sp>
      <p:sp>
        <p:nvSpPr>
          <p:cNvPr id="8" name="สี่เหลี่ยมผืนผ้า 5"/>
          <p:cNvSpPr/>
          <p:nvPr/>
        </p:nvSpPr>
        <p:spPr>
          <a:xfrm>
            <a:off x="1302727" y="1250390"/>
            <a:ext cx="5843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b="1" dirty="0">
                <a:latin typeface="FreesiaUPC" pitchFamily="34" charset="-34"/>
                <a:cs typeface="FreesiaUPC" pitchFamily="34" charset="-34"/>
              </a:rPr>
              <a:t>แบบการยื่นขอรับความเห็นชอบหลักสูตรการฝึกอบรม</a:t>
            </a:r>
            <a:endParaRPr lang="en-US" sz="2800" b="1" dirty="0"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7510944"/>
              </p:ext>
            </p:extLst>
          </p:nvPr>
        </p:nvGraphicFramePr>
        <p:xfrm>
          <a:off x="510640" y="1989634"/>
          <a:ext cx="11377263" cy="25922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27074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26526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405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44388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5690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ที่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รายการ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ประกาศ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139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82550" indent="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ขอรับความเห็นชอบหลักสูตรการฝึกอบรมฝีมือแรงงานเพื่อพัฒนาทักษะความรู้ให้แก่ลูกจ้างเพื่อเป็นการสร้างสรรค์นวัตกรรมหรือนำเทคโนโลยีมาใช้</a:t>
                      </a: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/>
                      </a:r>
                      <a:b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ในการผลิตสินค้าหรือบริการ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5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 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 err="1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ขร.</a:t>
                      </a: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1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0931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2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indent="-374650">
                        <a:spcAft>
                          <a:spcPts val="0"/>
                        </a:spcAft>
                        <a:tabLst>
                          <a:tab pos="111760" algn="l"/>
                        </a:tabLs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แบบหลักสูตรการฝึกอบรมเพื่อนำเทคโนโลยีมาใช้ในการผลิตสินค้าหรือบริการ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ข้อ 10</a:t>
                      </a:r>
                      <a:endParaRPr lang="en-US" sz="240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h-TH" sz="2400" dirty="0">
                          <a:effectLst/>
                          <a:latin typeface="FreesiaUPC" pitchFamily="34" charset="-34"/>
                          <a:cs typeface="FreesiaUPC" pitchFamily="34" charset="-34"/>
                        </a:rPr>
                        <a:t>-</a:t>
                      </a:r>
                      <a:endParaRPr lang="en-US" sz="2400" dirty="0">
                        <a:effectLst/>
                        <a:latin typeface="FreesiaUPC" pitchFamily="34" charset="-34"/>
                        <a:ea typeface="Times New Roman"/>
                        <a:cs typeface="FreesiaUPC" pitchFamily="34" charset="-34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>
            <a:off x="476995" y="1073281"/>
            <a:ext cx="720080" cy="700329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/>
              <a:t>4</a:t>
            </a: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11278195" y="6418161"/>
            <a:ext cx="807483" cy="365210"/>
          </a:xfrm>
        </p:spPr>
        <p:txBody>
          <a:bodyPr/>
          <a:lstStyle/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59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133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2" name="Isosceles Triangle 4">
            <a:hlinkClick r:id="rId2" action="ppaction://hlinkfile"/>
          </p:cNvPr>
          <p:cNvSpPr/>
          <p:nvPr/>
        </p:nvSpPr>
        <p:spPr>
          <a:xfrm rot="5400000">
            <a:off x="11134179" y="3357786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Isosceles Triangle 4">
            <a:hlinkClick r:id="rId2" action="ppaction://hlinkfile"/>
          </p:cNvPr>
          <p:cNvSpPr/>
          <p:nvPr/>
        </p:nvSpPr>
        <p:spPr>
          <a:xfrm rot="5400000">
            <a:off x="11134179" y="3861842"/>
            <a:ext cx="285752" cy="285752"/>
          </a:xfrm>
          <a:prstGeom prst="triangl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1472584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35" y="765498"/>
            <a:ext cx="10369152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 txBox="1">
            <a:spLocks/>
          </p:cNvSpPr>
          <p:nvPr/>
        </p:nvSpPr>
        <p:spPr>
          <a:xfrm>
            <a:off x="11329808" y="6292841"/>
            <a:ext cx="812483" cy="521329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 algn="ctr"/>
              <a:t>60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15586655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ชื่อเรื่องรอง 2"/>
          <p:cNvSpPr txBox="1">
            <a:spLocks/>
          </p:cNvSpPr>
          <p:nvPr/>
        </p:nvSpPr>
        <p:spPr>
          <a:xfrm>
            <a:off x="1197075" y="1121772"/>
            <a:ext cx="10081120" cy="3244126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marL="365696" indent="-365696" algn="l" rtl="0" eaLnBrk="1" latinLnBrk="0" hangingPunct="1">
              <a:spcBef>
                <a:spcPts val="8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53291" indent="-365696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84683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950379" indent="-243797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316075" indent="-243797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681771" indent="-243797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047467" indent="-243797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9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413163" indent="-243797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9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6000" b="1" dirty="0">
                <a:latin typeface="KodchiangUPC" pitchFamily="18" charset="-34"/>
                <a:cs typeface="KodchiangUPC" pitchFamily="18" charset="-34"/>
              </a:rPr>
              <a:t>การให้กู้ยืมเงินกองทุนพัฒนาฝีมือแรงงาน</a:t>
            </a:r>
            <a:endParaRPr lang="en-US" sz="6000" b="1" dirty="0"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ตามพระราชบัญญัติส่งเสริมการพัฒนาฝีมือแรงงาน </a:t>
            </a:r>
          </a:p>
          <a:p>
            <a:pPr marL="0" indent="0" algn="ctr">
              <a:buNone/>
            </a:pPr>
            <a:r>
              <a:rPr lang="th-TH" sz="5400" b="1" dirty="0">
                <a:latin typeface="KodchiangUPC" pitchFamily="18" charset="-34"/>
                <a:cs typeface="KodchiangUPC" pitchFamily="18" charset="-34"/>
              </a:rPr>
              <a:t>พ.ศ. 2545</a:t>
            </a:r>
            <a:endParaRPr lang="en-US" sz="5400" b="1" dirty="0">
              <a:latin typeface="KodchiangUPC" pitchFamily="18" charset="-34"/>
              <a:cs typeface="KodchiangUPC" pitchFamily="18" charset="-34"/>
            </a:endParaRPr>
          </a:p>
          <a:p>
            <a:pPr marL="0" indent="0" algn="ctr">
              <a:buNone/>
            </a:pPr>
            <a:endParaRPr lang="en-US" sz="5400" b="1" dirty="0">
              <a:latin typeface="KodchiangUPC" pitchFamily="18" charset="-34"/>
              <a:cs typeface="KodchiangUPC" pitchFamily="18" charset="-34"/>
            </a:endParaRPr>
          </a:p>
        </p:txBody>
      </p:sp>
      <p:pic>
        <p:nvPicPr>
          <p:cNvPr id="3" name="Picture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7" y="45418"/>
            <a:ext cx="1728192" cy="1682356"/>
          </a:xfrm>
          <a:prstGeom prst="rect">
            <a:avLst/>
          </a:prstGeom>
        </p:spPr>
      </p:pic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189854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รูปภาพ 4" descr="nlyl_reading_man_with_glass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468558" y="3213770"/>
            <a:ext cx="4392488" cy="2376264"/>
          </a:xfrm>
          <a:prstGeom prst="rect">
            <a:avLst/>
          </a:prstGeom>
        </p:spPr>
      </p:pic>
      <p:sp>
        <p:nvSpPr>
          <p:cNvPr id="5" name="ชื่อเรื่องรอง 2"/>
          <p:cNvSpPr txBox="1">
            <a:spLocks/>
          </p:cNvSpPr>
          <p:nvPr/>
        </p:nvSpPr>
        <p:spPr>
          <a:xfrm>
            <a:off x="2709243" y="2012113"/>
            <a:ext cx="8352928" cy="3876462"/>
          </a:xfrm>
          <a:prstGeom prst="rect">
            <a:avLst/>
          </a:prstGeom>
        </p:spPr>
        <p:txBody>
          <a:bodyPr vert="horz" lIns="108808" tIns="54404" rIns="108808" bIns="54404" rtlCol="0">
            <a:noAutofit/>
          </a:bodyPr>
          <a:lstStyle>
            <a:lvl1pPr marL="326496" indent="-326496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85868" indent="-326496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018410" indent="-272080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360399" indent="-272080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1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741310" indent="-272080" algn="l" defTabSz="1088319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122222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503133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884045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264957" indent="-272080" algn="l" defTabSz="1088319" rtl="0" eaLnBrk="1" latinLnBrk="0" hangingPunct="1">
              <a:spcBef>
                <a:spcPts val="457"/>
              </a:spcBef>
              <a:buClr>
                <a:schemeClr val="accent1"/>
              </a:buClr>
              <a:buFont typeface="Symbol" pitchFamily="18" charset="2"/>
              <a:buChar char="*"/>
              <a:defRPr sz="17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thaiDist"/>
            <a:r>
              <a:rPr lang="th-TH" sz="3600" b="1" dirty="0">
                <a:latin typeface="FreesiaUPC" pitchFamily="34" charset="-34"/>
                <a:cs typeface="FreesiaUPC" pitchFamily="34" charset="-34"/>
              </a:rPr>
              <a:t>พระราชบัญญัติส่งเสริมการพัฒนาฝีมือแรงงาน มาตรา 28 (1) และ (2) บัญญัติให้ใช้จ่ายเงินกองทุนพัฒนาฝีมือแรงงานเพื่อให้กู้ยืมเป็นค่าใช้จ่ายในการอบรมฝีมือแรงงาน หรือการทดสอบมาตรฐานฝีมือแรงงาน</a:t>
            </a: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500034" y="500042"/>
            <a:ext cx="8183880" cy="841520"/>
          </a:xfrm>
          <a:prstGeom prst="rect">
            <a:avLst/>
          </a:prstGeom>
        </p:spPr>
        <p:txBody>
          <a:bodyPr lIns="91419" tIns="45708" rIns="91419" bIns="45708">
            <a:normAutofit fontScale="92500"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64150420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"/>
          <p:cNvGraphicFramePr/>
          <p:nvPr>
            <p:extLst>
              <p:ext uri="{D42A27DB-BD31-4B8C-83A1-F6EECF244321}">
                <p14:modId xmlns:p14="http://schemas.microsoft.com/office/powerpoint/2010/main" val="3956196203"/>
              </p:ext>
            </p:extLst>
          </p:nvPr>
        </p:nvGraphicFramePr>
        <p:xfrm>
          <a:off x="549003" y="700846"/>
          <a:ext cx="9073007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มุมมน 4"/>
          <p:cNvSpPr/>
          <p:nvPr/>
        </p:nvSpPr>
        <p:spPr>
          <a:xfrm>
            <a:off x="7785807" y="1852974"/>
            <a:ext cx="3780420" cy="4176464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21157" tIns="21157" rIns="21157" bIns="21157" numCol="1" spcCol="1512" anchor="ctr" anchorCtr="0">
            <a:noAutofit/>
          </a:bodyPr>
          <a:lstStyle/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29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เพี่อเป็นค่าใช้จ่าย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ในการ</a:t>
            </a:r>
            <a:r>
              <a:rPr lang="th-TH" sz="29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ฝึกอบรมฝีมือแรงงานหรือทดสอบมาตรฐานฝีมือแรงงาน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ตามพระราชบัญญัติส่งเสริมการพัฒนาฝีมือแรงงาน พ.ศ. 2545</a:t>
            </a:r>
          </a:p>
          <a:p>
            <a:pPr algn="ctr" defTabSz="1480987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29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4987" y="117426"/>
            <a:ext cx="3071141" cy="8617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121872" tIns="60935" rIns="121872" bIns="60935" rtlCol="0">
            <a:spAutoFit/>
          </a:bodyPr>
          <a:lstStyle/>
          <a:p>
            <a:r>
              <a:rPr lang="th-TH" sz="4800" b="1" dirty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</a:t>
            </a:r>
            <a:endParaRPr lang="en-US" sz="4800" b="1" dirty="0">
              <a:solidFill>
                <a:schemeClr val="bg2">
                  <a:lumMod val="1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7" name="ตัวเชื่อมต่อตรง 10"/>
          <p:cNvCxnSpPr/>
          <p:nvPr/>
        </p:nvCxnSpPr>
        <p:spPr>
          <a:xfrm>
            <a:off x="6885707" y="1852974"/>
            <a:ext cx="900100" cy="7127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14"/>
          <p:cNvCxnSpPr/>
          <p:nvPr/>
        </p:nvCxnSpPr>
        <p:spPr>
          <a:xfrm flipH="1">
            <a:off x="6885707" y="5021326"/>
            <a:ext cx="864096" cy="86409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ตัวเชื่อมต่อตรง 19"/>
          <p:cNvCxnSpPr/>
          <p:nvPr/>
        </p:nvCxnSpPr>
        <p:spPr>
          <a:xfrm>
            <a:off x="6885707" y="3804546"/>
            <a:ext cx="86409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0126067" y="-1322734"/>
            <a:ext cx="914400" cy="914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1267555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ไดอะแกรม 16"/>
          <p:cNvGraphicFramePr/>
          <p:nvPr>
            <p:extLst>
              <p:ext uri="{D42A27DB-BD31-4B8C-83A1-F6EECF244321}">
                <p14:modId xmlns:p14="http://schemas.microsoft.com/office/powerpoint/2010/main" val="3823673192"/>
              </p:ext>
            </p:extLst>
          </p:nvPr>
        </p:nvGraphicFramePr>
        <p:xfrm>
          <a:off x="1428159" y="981238"/>
          <a:ext cx="9045279" cy="14045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มุมมน 22"/>
          <p:cNvSpPr/>
          <p:nvPr/>
        </p:nvSpPr>
        <p:spPr>
          <a:xfrm>
            <a:off x="1197075" y="2493690"/>
            <a:ext cx="4608512" cy="4032448"/>
          </a:xfrm>
          <a:prstGeom prst="roundRect">
            <a:avLst/>
          </a:prstGeom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21162" tIns="21162" rIns="21162" bIns="21162" numCol="1" spcCol="1512" anchor="ctr" anchorCtr="0">
            <a:noAutofit/>
          </a:bodyPr>
          <a:lstStyle/>
          <a:p>
            <a:pPr lvl="0" algn="thaiDist" defTabSz="148132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กู้ยืมเพี่อเป็นค่าใช้จ่ายในการ</a:t>
            </a:r>
            <a:r>
              <a:rPr lang="th-TH" sz="3200" b="1" u="sng" dirty="0">
                <a:solidFill>
                  <a:schemeClr val="tx1"/>
                </a:solidFill>
                <a:latin typeface="FreesiaUPC" pitchFamily="34" charset="-34"/>
                <a:ea typeface="+mj-ea"/>
                <a:cs typeface="FreesiaUPC" pitchFamily="34" charset="-34"/>
              </a:rPr>
              <a:t>ฝึกอบรมฝีมือแรงงาน</a:t>
            </a:r>
            <a:r>
              <a:rPr lang="th-TH" sz="3200" b="1" dirty="0">
                <a:solidFill>
                  <a:schemeClr val="tx1"/>
                </a:solidFill>
                <a:latin typeface="FreesiaUPC" pitchFamily="34" charset="-34"/>
                <a:ea typeface="+mj-ea"/>
                <a:cs typeface="FreesiaUPC" pitchFamily="34" charset="-34"/>
              </a:rPr>
              <a:t> </a:t>
            </a: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ต้องเป็นสาขาอาชีพที่จะส่งเสริม</a:t>
            </a:r>
            <a:br>
              <a:rPr lang="th-TH" sz="3200" b="1" dirty="0"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latin typeface="FreesiaUPC" pitchFamily="34" charset="-34"/>
                <a:cs typeface="FreesiaUPC" pitchFamily="34" charset="-34"/>
              </a:rPr>
              <a:t>การพัฒนาฝีมือแรงงาน ตามที่รัฐมนตรีประกาศกำหนดตามมาตรา 7 (1) แห่งพระราชบัญญัติส่งเสริมการพัฒนาฝีมือแรงงาน พ.ศ. 25</a:t>
            </a:r>
            <a:r>
              <a:rPr lang="en-US" sz="3200" b="1" dirty="0">
                <a:latin typeface="FreesiaUPC" pitchFamily="34" charset="-34"/>
                <a:cs typeface="FreesiaUPC" pitchFamily="34" charset="-34"/>
              </a:rPr>
              <a:t>45</a:t>
            </a:r>
          </a:p>
        </p:txBody>
      </p:sp>
      <p:pic>
        <p:nvPicPr>
          <p:cNvPr id="6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97646" y="1053247"/>
            <a:ext cx="1823490" cy="1224419"/>
          </a:xfrm>
          <a:prstGeom prst="rect">
            <a:avLst/>
          </a:prstGeom>
          <a:noFill/>
        </p:spPr>
      </p:pic>
      <p:pic>
        <p:nvPicPr>
          <p:cNvPr id="7" name="Picture 1" descr="D:\บรรยาย สปก.60\New folder (3)\silhouette_man_presentation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00B050">
                <a:tint val="45000"/>
                <a:satMod val="400000"/>
              </a:srgbClr>
            </a:duotone>
            <a:lum bright="10000"/>
          </a:blip>
          <a:srcRect/>
          <a:stretch>
            <a:fillRect/>
          </a:stretch>
        </p:blipFill>
        <p:spPr bwMode="auto">
          <a:xfrm>
            <a:off x="1390934" y="1053247"/>
            <a:ext cx="1631544" cy="1224419"/>
          </a:xfrm>
          <a:prstGeom prst="rect">
            <a:avLst/>
          </a:prstGeom>
          <a:noFill/>
        </p:spPr>
      </p:pic>
      <p:grpSp>
        <p:nvGrpSpPr>
          <p:cNvPr id="8" name="Group 7"/>
          <p:cNvGrpSpPr/>
          <p:nvPr/>
        </p:nvGrpSpPr>
        <p:grpSpPr>
          <a:xfrm>
            <a:off x="5805587" y="2220653"/>
            <a:ext cx="5544616" cy="4638935"/>
            <a:chOff x="3200422" y="2267"/>
            <a:chExt cx="4800633" cy="4638935"/>
          </a:xfrm>
        </p:grpSpPr>
        <p:sp>
          <p:nvSpPr>
            <p:cNvPr id="9" name="Right Arrow 8"/>
            <p:cNvSpPr/>
            <p:nvPr/>
          </p:nvSpPr>
          <p:spPr>
            <a:xfrm>
              <a:off x="3200422" y="2267"/>
              <a:ext cx="4800633" cy="4638935"/>
            </a:xfrm>
            <a:prstGeom prst="rightArrow">
              <a:avLst>
                <a:gd name="adj1" fmla="val 75000"/>
                <a:gd name="adj2" fmla="val 50000"/>
              </a:avLst>
            </a:prstGeom>
            <a:solidFill>
              <a:schemeClr val="bg2">
                <a:lumMod val="75000"/>
                <a:alpha val="90000"/>
              </a:schemeClr>
            </a:solidFill>
          </p:spPr>
          <p:style>
            <a:ln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Right Arrow 4"/>
            <p:cNvSpPr/>
            <p:nvPr/>
          </p:nvSpPr>
          <p:spPr>
            <a:xfrm>
              <a:off x="3200422" y="582134"/>
              <a:ext cx="3740753" cy="34792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40" tIns="15240" rIns="15240" bIns="15240" numCol="1" spcCol="1270" anchor="t" anchorCtr="0">
              <a:noAutofit/>
            </a:bodyPr>
            <a:lstStyle/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สาขาอาชีพช่างก่อสร้าง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สาขาอาชีพช่าง</a:t>
              </a:r>
              <a:r>
                <a:rPr lang="th-TH" sz="2800" b="1" kern="1200" dirty="0" err="1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อุตสาหการ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สาขาอาชีพช่างเครื่องกล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สาขาอาชีพช่างไฟฟ้า อิเล็กทรอนิกส์และคอมพิวเตอร์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สาขาอาชีพช่างอุตสาหกรรมศิลป์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สาขาอาชีพเกษตรอุตสาหกรรม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  <a:p>
              <a:pPr marL="228600" lvl="1" indent="-228600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th-TH" sz="2800" b="1" kern="1200" dirty="0">
                  <a:solidFill>
                    <a:srgbClr val="FFFF00"/>
                  </a:solidFill>
                  <a:latin typeface="FreesiaUPC" pitchFamily="34" charset="-34"/>
                  <a:cs typeface="FreesiaUPC" pitchFamily="34" charset="-34"/>
                </a:rPr>
                <a:t>สาขาอาชีพภาคบริการ</a:t>
              </a:r>
              <a:endParaRPr lang="en-US" sz="28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404987" y="45418"/>
            <a:ext cx="6048672" cy="8617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800" b="1" dirty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กู้ยืมเพื่อฝึกอบรมฝีมือแรงงาน</a:t>
            </a:r>
            <a:endParaRPr lang="en-US" sz="4800" b="1" dirty="0">
              <a:solidFill>
                <a:schemeClr val="bg2">
                  <a:lumMod val="1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20833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77885223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ไดอะแกรม 16"/>
          <p:cNvGraphicFramePr/>
          <p:nvPr>
            <p:extLst>
              <p:ext uri="{D42A27DB-BD31-4B8C-83A1-F6EECF244321}">
                <p14:modId xmlns:p14="http://schemas.microsoft.com/office/powerpoint/2010/main" val="3263147358"/>
              </p:ext>
            </p:extLst>
          </p:nvPr>
        </p:nvGraphicFramePr>
        <p:xfrm>
          <a:off x="1751025" y="1269554"/>
          <a:ext cx="9045279" cy="1548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มุมมน 22"/>
          <p:cNvSpPr/>
          <p:nvPr/>
        </p:nvSpPr>
        <p:spPr>
          <a:xfrm>
            <a:off x="1701131" y="2997746"/>
            <a:ext cx="4571774" cy="3382715"/>
          </a:xfrm>
          <a:prstGeom prst="roundRect">
            <a:avLst/>
          </a:prstGeom>
          <a:solidFill>
            <a:srgbClr val="D1B2E8"/>
          </a:solidFill>
          <a:scene3d>
            <a:camera prst="orthographicFront"/>
            <a:lightRig rig="chilly" dir="t"/>
          </a:scene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spcFirstLastPara="0" vert="horz" wrap="square" lIns="21162" tIns="21162" rIns="21162" bIns="21162" numCol="1" spcCol="1512" anchor="ctr" anchorCtr="0">
            <a:noAutofit/>
          </a:bodyPr>
          <a:lstStyle/>
          <a:p>
            <a:pPr algn="thaiDist" defTabSz="148132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 defTabSz="148132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กู้ยืมเพี่อเป็นค่าใช้จ่ายในการ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ทดสอบมาตรฐานฝีมือแรงงาน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ตามพระราชบัญญัติส่งเสริมการพัฒนาฝีมือแรงงาน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พ.ศ. 2545</a:t>
            </a:r>
          </a:p>
          <a:p>
            <a:pPr algn="thaiDist" defTabSz="1481323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th-TH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6" name="Picture 2" descr="D:\บรรยาย สปก.60\New folder (3)\silhouette_saleman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41691" y="1352574"/>
            <a:ext cx="1368152" cy="1224136"/>
          </a:xfrm>
          <a:prstGeom prst="rect">
            <a:avLst/>
          </a:prstGeom>
          <a:noFill/>
        </p:spPr>
      </p:pic>
      <p:pic>
        <p:nvPicPr>
          <p:cNvPr id="7" name="Picture 1" descr="D:\บรรยาย สปก.60\New folder (3)\silhouette_construction_man.pn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00B0F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flipH="1">
            <a:off x="837035" y="1269554"/>
            <a:ext cx="1368152" cy="1296144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404987" y="119798"/>
            <a:ext cx="7416824" cy="8617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800" b="1" dirty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กู้ยืมเพื่อทดสอบมาตรฐานฝีมือแรงงาน</a:t>
            </a:r>
            <a:endParaRPr lang="en-US" sz="4800" b="1" dirty="0">
              <a:solidFill>
                <a:schemeClr val="bg2">
                  <a:lumMod val="1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6309643" y="3501802"/>
            <a:ext cx="4536505" cy="2592288"/>
            <a:chOff x="3200422" y="2267"/>
            <a:chExt cx="4800633" cy="4638935"/>
          </a:xfrm>
        </p:grpSpPr>
        <p:sp>
          <p:nvSpPr>
            <p:cNvPr id="10" name="Right Arrow 9"/>
            <p:cNvSpPr/>
            <p:nvPr/>
          </p:nvSpPr>
          <p:spPr>
            <a:xfrm>
              <a:off x="3200422" y="2267"/>
              <a:ext cx="4800633" cy="4638935"/>
            </a:xfrm>
            <a:prstGeom prst="rightArrow">
              <a:avLst>
                <a:gd name="adj1" fmla="val 75000"/>
                <a:gd name="adj2" fmla="val 50000"/>
              </a:avLst>
            </a:prstGeom>
            <a:solidFill>
              <a:schemeClr val="bg2">
                <a:lumMod val="75000"/>
                <a:alpha val="90000"/>
              </a:schemeClr>
            </a:solidFill>
          </p:spPr>
          <p:style>
            <a:lnRef idx="1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tint val="40000"/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1" name="Right Arrow 4"/>
            <p:cNvSpPr/>
            <p:nvPr/>
          </p:nvSpPr>
          <p:spPr>
            <a:xfrm>
              <a:off x="3200422" y="582134"/>
              <a:ext cx="3740753" cy="347920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240" tIns="15240" rIns="15240" bIns="15240" numCol="1" spcCol="1270" anchor="t" anchorCtr="0">
              <a:noAutofit/>
            </a:bodyPr>
            <a:lstStyle/>
            <a:p>
              <a:pPr marL="0" lvl="1" algn="l" defTabSz="106680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</a:pPr>
              <a:endParaRPr lang="en-US" sz="3200" b="1" kern="1200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5" name="Rectangle 14"/>
          <p:cNvSpPr/>
          <p:nvPr/>
        </p:nvSpPr>
        <p:spPr>
          <a:xfrm>
            <a:off x="6309644" y="4312122"/>
            <a:ext cx="4536504" cy="142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ต้องเป็นมาตรฐานฝีมือแรงงาน </a:t>
            </a:r>
            <a:b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ตามมาตรา 22 หรือ มาตรา 26 </a:t>
            </a:r>
            <a:b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32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84912658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716061" y="261442"/>
            <a:ext cx="10778161" cy="1051560"/>
          </a:xfrm>
          <a:prstGeom prst="rect">
            <a:avLst/>
          </a:prstGeom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คุณสมบัติผู้มีสิทธิกู้ยืมเงิน</a:t>
            </a:r>
            <a:r>
              <a:rPr lang="en-US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endParaRPr lang="th-TH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  <a:p>
            <a:r>
              <a:rPr lang="en-US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ผู้ดำเนินการฝึก ผู้ดำเนินการทดสอบมาตรฐานฝีมือแรงงาน ผู้ประกอบกิจการ</a:t>
            </a:r>
            <a:endParaRPr lang="en-US" sz="36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5"/>
          <p:cNvGraphicFramePr/>
          <p:nvPr>
            <p:extLst>
              <p:ext uri="{D42A27DB-BD31-4B8C-83A1-F6EECF244321}">
                <p14:modId xmlns:p14="http://schemas.microsoft.com/office/powerpoint/2010/main" val="4268275410"/>
              </p:ext>
            </p:extLst>
          </p:nvPr>
        </p:nvGraphicFramePr>
        <p:xfrm>
          <a:off x="1629123" y="1557586"/>
          <a:ext cx="8856984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197075" y="4941962"/>
            <a:ext cx="8640960" cy="1440160"/>
          </a:xfrm>
          <a:prstGeom prst="rect">
            <a:avLst/>
          </a:prstGeom>
          <a:solidFill>
            <a:schemeClr val="accent2"/>
          </a:solidFill>
        </p:spPr>
        <p:txBody>
          <a:bodyPr lIns="91419" tIns="45708" rIns="91419" bIns="45708">
            <a:noAutofit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457200" indent="-457200" algn="l">
              <a:buFont typeface="Wingdings" pitchFamily="2" charset="2"/>
              <a:buChar char="v"/>
            </a:pP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กรณีเคยกู้แล้ว ถ้าจะกู้ใหม่ต้องดำเนินการ ดังนี้</a:t>
            </a:r>
          </a:p>
          <a:p>
            <a:pPr marL="457200" indent="-457200" algn="l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ฝึกอบรมให้เสร็จสิ้น และปิดบัญชีสัญญาเดิมก่อน</a:t>
            </a:r>
          </a:p>
          <a:p>
            <a:pPr marL="457200" indent="-457200" algn="l"/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  <a:sym typeface="Wingdings"/>
              </a:rPr>
              <a:t> </a:t>
            </a:r>
            <a:r>
              <a:rPr lang="th-TH" sz="2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รายงานผลติดตามการให้กู้ยืมเงินกองทุนพัฒนาฝีมือแรงงาน (แบบ กย.6)</a:t>
            </a:r>
            <a:endParaRPr lang="en-US" sz="2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38800752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ไดอะแกรม 5"/>
          <p:cNvGraphicFramePr/>
          <p:nvPr>
            <p:extLst>
              <p:ext uri="{D42A27DB-BD31-4B8C-83A1-F6EECF244321}">
                <p14:modId xmlns:p14="http://schemas.microsoft.com/office/powerpoint/2010/main" val="2703002177"/>
              </p:ext>
            </p:extLst>
          </p:nvPr>
        </p:nvGraphicFramePr>
        <p:xfrm>
          <a:off x="476996" y="1666676"/>
          <a:ext cx="11305256" cy="4787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ผืนผ้า 7"/>
          <p:cNvSpPr/>
          <p:nvPr/>
        </p:nvSpPr>
        <p:spPr>
          <a:xfrm>
            <a:off x="623150" y="837506"/>
            <a:ext cx="3390481" cy="771590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pPr lvl="0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ผู้กู้ยืมเป็นนิติบุคคล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97475" y="117426"/>
            <a:ext cx="3071141" cy="8617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800" b="1" dirty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การค้ำประกัน</a:t>
            </a:r>
            <a:endParaRPr lang="en-US" sz="4800" b="1" dirty="0">
              <a:solidFill>
                <a:schemeClr val="bg2">
                  <a:lumMod val="1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9" name="สามเหลี่ยมหน้าจั่ว 8"/>
          <p:cNvSpPr/>
          <p:nvPr/>
        </p:nvSpPr>
        <p:spPr>
          <a:xfrm rot="5400000">
            <a:off x="9191070" y="4148768"/>
            <a:ext cx="285818" cy="288031"/>
          </a:xfrm>
          <a:prstGeom prst="triangle">
            <a:avLst/>
          </a:prstGeom>
          <a:solidFill>
            <a:schemeClr val="accent6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972336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5"/>
          <p:cNvGraphicFramePr/>
          <p:nvPr>
            <p:extLst>
              <p:ext uri="{D42A27DB-BD31-4B8C-83A1-F6EECF244321}">
                <p14:modId xmlns:p14="http://schemas.microsoft.com/office/powerpoint/2010/main" val="2038591822"/>
              </p:ext>
            </p:extLst>
          </p:nvPr>
        </p:nvGraphicFramePr>
        <p:xfrm>
          <a:off x="927916" y="1666676"/>
          <a:ext cx="10854335" cy="4787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สี่เหลี่ยมผืนผ้า 6"/>
          <p:cNvSpPr/>
          <p:nvPr/>
        </p:nvSpPr>
        <p:spPr>
          <a:xfrm>
            <a:off x="864671" y="946432"/>
            <a:ext cx="4220836" cy="771590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pPr lvl="0"/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ผู้กู้ยืมเป็นบุคคลธรรมดา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รูปภาพ 7" descr="l_04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359793" y="628679"/>
            <a:ext cx="1118202" cy="928909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4797475" y="117426"/>
            <a:ext cx="3071141" cy="8617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121872" tIns="60935" rIns="121872" bIns="60935" rtlCol="0">
            <a:spAutoFit/>
          </a:bodyPr>
          <a:lstStyle/>
          <a:p>
            <a:pPr algn="ctr"/>
            <a:r>
              <a:rPr lang="th-TH" sz="4800" b="1" dirty="0">
                <a:solidFill>
                  <a:schemeClr val="bg2">
                    <a:lumMod val="10000"/>
                  </a:schemeClr>
                </a:solidFill>
                <a:latin typeface="FreesiaUPC" pitchFamily="34" charset="-34"/>
                <a:cs typeface="FreesiaUPC" pitchFamily="34" charset="-34"/>
              </a:rPr>
              <a:t>การค้ำประกัน</a:t>
            </a:r>
            <a:endParaRPr lang="en-US" sz="4800" b="1" dirty="0">
              <a:solidFill>
                <a:schemeClr val="bg2">
                  <a:lumMod val="10000"/>
                </a:schemeClr>
              </a:solidFill>
              <a:latin typeface="FreesiaUPC" pitchFamily="34" charset="-34"/>
              <a:cs typeface="FreesiaUPC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52374457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53513" y="837506"/>
            <a:ext cx="11044762" cy="5911483"/>
          </a:xfrm>
          <a:prstGeom prst="rect">
            <a:avLst/>
          </a:prstGeom>
          <a:noFill/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1. หนังสือรับรองการจดทะเบียนนิติบุคคลพร้อมวัตถุประสงค์ (ไม่เกิน 3 เดือน ในวันที่ยื่นขอกู้)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2. หนังสือมอบอำนาจทำการแทนนิติบุคคล พร้อมติดอากรแสตมป์ 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3. สำเนาบัตรประจำตัวประชาชนของกรรมการผู้มีอำนาจลงนาม </a:t>
            </a:r>
          </a:p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4. สำเนาบัตรประจำตัวประชาชนของผู้รับมอบอำนาจ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5. รายละเอียดประกอบการขอกู้ยืมเงินกองทุนพัฒนาฝีมือแรงงานเพื่อดำเนินการฝึกอบรม/</a:t>
            </a: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    เพื่อทดสอบมาตรฐานฝีมือแรงงาน</a:t>
            </a:r>
            <a:endParaRPr lang="en-US" sz="29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6. ประมาณการรายการค่าใช้จ่ายในการดำเนินการฝึกอบรม/ทดสอบมาตรฐานฝีมือแรงงาน</a:t>
            </a: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7. สำเนาใบอนุญาตดำเนินการทดสอบมาตรฐานฝีมือแรงงาน (เฉพาะผู้ดำเนินการทดสอบ)</a:t>
            </a:r>
            <a:endParaRPr lang="en-US" sz="29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8. รายงานข้อมูล</a:t>
            </a:r>
            <a:r>
              <a:rPr lang="th-TH" sz="2900" b="1" dirty="0" err="1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เครดิตบู</a:t>
            </a:r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โรของนิติบุคคลที่กู้ยืม (ไม่เกิน 30 วัน ในวันที่ยื่นคำขอกู้)</a:t>
            </a: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9. รายงานงบแสดงฐานะการเงิน ซึ่งผ่านการตรวจสอบจากผู้สอบบัญชีเรียบร้อยแล้ว ย้อนหลัง 2 ปี</a:t>
            </a:r>
            <a:endParaRPr lang="en-US" sz="29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en-US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10. </a:t>
            </a:r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ข้อมูลตำแหน่งงานของลูกจ้างที่เข้ารับการฝึกอบรมในแต่ละหลักสูตร</a:t>
            </a: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11. แผนที่ตั้งสถานที่ประกอบกิจการ/ที่อยู่ตามทะเบียนบ้านของกรรมการผู้มีอำนาจลงนาม</a:t>
            </a:r>
            <a:endParaRPr lang="en-US" sz="29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12. แผนที่ตั้งสถานที่ดำเนินการฝึก/ดำเนินการทดสอบมาตรฐานฝีมือแรงงาน</a:t>
            </a:r>
            <a:endParaRPr lang="en-US" sz="29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</p:txBody>
      </p:sp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953514" y="189434"/>
            <a:ext cx="10907578" cy="714545"/>
          </a:xfrm>
          <a:prstGeom prst="rect">
            <a:avLst/>
          </a:prstGeom>
        </p:spPr>
        <p:txBody>
          <a:bodyPr vert="horz" lIns="108832" tIns="54416" rIns="108832" bIns="54416" anchor="b">
            <a:noAutofit/>
          </a:bodyPr>
          <a:lstStyle/>
          <a:p>
            <a:pPr defTabSz="1088319">
              <a:spcBef>
                <a:spcPct val="0"/>
              </a:spcBef>
              <a:defRPr/>
            </a:pP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หลักฐานการยื่นขอกู้ </a:t>
            </a:r>
            <a:r>
              <a:rPr lang="en-US" sz="4300" b="1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:</a:t>
            </a: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 กรณีนิติบุคคล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5" name="รูปภาพ 5" descr="men-clip-art-radacina_men_in_black_Vector_Clipart.png"/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30000"/>
          </a:blip>
          <a:stretch>
            <a:fillRect/>
          </a:stretch>
        </p:blipFill>
        <p:spPr>
          <a:xfrm>
            <a:off x="8735420" y="45418"/>
            <a:ext cx="3046831" cy="78600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>
            <a:noFill/>
          </a:ln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69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24544496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835095" y="189434"/>
            <a:ext cx="10907578" cy="714545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th-TH" b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หลักฐานการยื่นขอกู้ </a:t>
            </a:r>
            <a:r>
              <a:rPr lang="en-US" b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:</a:t>
            </a:r>
            <a:r>
              <a:rPr lang="th-TH" b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กรณีบุคคลธรรมดา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25521" y="1071795"/>
            <a:ext cx="11044762" cy="5388263"/>
          </a:xfrm>
          <a:prstGeom prst="rect">
            <a:avLst/>
          </a:prstGeom>
          <a:noFill/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1. สำเนาบัตรประจำตัวประชาชนของผู้กู้ยืมเงิน /หุ้นส่วนผู้มีอำนาจลงนาม 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2. ใบทะเบียนพาณิชย์/ ใบทะเบียนการค้าหรือเอกสารอื่นที่แสดงว่าประกอบธุรกิจ</a:t>
            </a:r>
          </a:p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   เช่น สัญญาเช่าสถานประกอบกิจการ แบบแสดงรายการภาษีเงินได้ ฯลฯ  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3. รายละเอียดประกอบการขอกู้ยืมเงินกองทุนพัฒนาฝีมือแรงงานเพื่อดำเนินการฝึกอบรม/</a:t>
            </a:r>
            <a:br>
              <a:rPr lang="th-TH" sz="2900" b="1" dirty="0"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   เพื่อทดสอบมาตรฐานฝีมือแรงงาน</a:t>
            </a: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4. ประมาณการรายการค่าใช้จ่ายในการดำเนินการฝึกอบรม/ทดสอบมาตรฐานฝีมือแรงงาน</a:t>
            </a: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5. สำเนาใบอนุญาตดำเนินการทดสอบมาตรฐานฝีมือแรงงาน (เฉพาะผู้ดำเนินการทดสอบ)</a:t>
            </a:r>
            <a:endParaRPr lang="en-US" sz="2900" b="1" dirty="0">
              <a:latin typeface="FreesiaUPC" pitchFamily="34" charset="-34"/>
              <a:ea typeface="chs_boot" pitchFamily="34" charset="-120"/>
              <a:cs typeface="FreesiaUPC" pitchFamily="34" charset="-34"/>
            </a:endParaRP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6. รายงานข้อมูลเครดิตบูโรของผู้กู้ยืม (ไม่เกิน 30 วัน ในวันที่ยื่นคำขอกู้)</a:t>
            </a:r>
          </a:p>
          <a:p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7</a:t>
            </a:r>
            <a:r>
              <a:rPr lang="en-US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. </a:t>
            </a:r>
            <a:r>
              <a:rPr lang="th-TH" sz="2900" b="1" dirty="0">
                <a:latin typeface="FreesiaUPC" pitchFamily="34" charset="-34"/>
                <a:ea typeface="chs_boot" pitchFamily="34" charset="-120"/>
                <a:cs typeface="FreesiaUPC" pitchFamily="34" charset="-34"/>
              </a:rPr>
              <a:t>ข้อมูลตำแหน่งงานของลูกจ้างที่เข้ารับการฝึกอบรมในแต่ละหลักสูตร</a:t>
            </a:r>
          </a:p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8. แผนที่ตั้งสถานที่ประกอบกิจการ, ที่อยู่ปัจจุบัน/ที่อยู่ตามทะเบียนบ้าน</a:t>
            </a:r>
          </a:p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9. แผนที่ตั้งสถานที่ดำเนินการฝึก/ดำเนินการทดสอบมาตรฐานฝีมือแรงงาน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  <a:p>
            <a:endParaRPr lang="en-US" dirty="0"/>
          </a:p>
        </p:txBody>
      </p:sp>
      <p:pic>
        <p:nvPicPr>
          <p:cNvPr id="5" name="รูปภาพ 5" descr="l_04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87798" y="117426"/>
            <a:ext cx="1047348" cy="786000"/>
          </a:xfrm>
          <a:prstGeom prst="ellipse">
            <a:avLst/>
          </a:prstGeom>
          <a:ln w="1905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43511586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ตาราง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876378"/>
              </p:ext>
            </p:extLst>
          </p:nvPr>
        </p:nvGraphicFramePr>
        <p:xfrm>
          <a:off x="1142519" y="1629596"/>
          <a:ext cx="9997413" cy="3870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989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9984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44015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solidFill>
                            <a:schemeClr val="tx1"/>
                          </a:solidFill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วงเงินกู้ยืม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3600" b="1" dirty="0">
                          <a:solidFill>
                            <a:schemeClr val="tx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ไม่เกิน 1,000,000 บาท ต่อครั้ง </a:t>
                      </a:r>
                      <a:endParaRPr lang="en-US" sz="3600" b="1" dirty="0">
                        <a:solidFill>
                          <a:schemeClr val="tx1"/>
                        </a:solidFill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2153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อัตราดอกเบี้ย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3600" b="1" baseline="0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 3 ต่อปี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21537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latin typeface="FreesiaUPC" pitchFamily="34" charset="-34"/>
                          <a:cs typeface="FreesiaUPC" pitchFamily="34" charset="-34"/>
                        </a:rPr>
                        <a:t>ระยะเวลาผ่อนชำระคืน</a:t>
                      </a:r>
                      <a:endParaRPr lang="en-US" sz="36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h-TH" sz="3600" b="1" dirty="0">
                          <a:latin typeface="FreesiaUPC" pitchFamily="34" charset="-34"/>
                          <a:ea typeface="Calibri"/>
                          <a:cs typeface="FreesiaUPC" pitchFamily="34" charset="-34"/>
                        </a:rPr>
                        <a:t>ไม่เกิน 12 เดือน</a:t>
                      </a:r>
                      <a:endParaRPr lang="en-US" sz="3600" b="1" dirty="0">
                        <a:latin typeface="FreesiaUPC" pitchFamily="34" charset="-34"/>
                        <a:ea typeface="Calibri"/>
                        <a:cs typeface="FreesiaUPC" pitchFamily="34" charset="-34"/>
                      </a:endParaRPr>
                    </a:p>
                  </a:txBody>
                  <a:tcPr marL="91404" marR="91404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2014195" y="284018"/>
            <a:ext cx="8183880" cy="841520"/>
          </a:xfrm>
          <a:prstGeom prst="rect">
            <a:avLst/>
          </a:prstGeom>
        </p:spPr>
        <p:txBody>
          <a:bodyPr lIns="91419" tIns="45708" rIns="91419" bIns="45708">
            <a:normAutofit fontScale="92500"/>
          </a:bodyPr>
          <a:lstStyle>
            <a:lvl1pPr algn="ctr" defTabSz="1088319" rtl="0" eaLnBrk="1" latinLnBrk="0" hangingPunct="1">
              <a:spcBef>
                <a:spcPct val="0"/>
              </a:spcBef>
              <a:buNone/>
              <a:defRPr sz="52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การให้กู้ยืมเงินกองทุนพัฒนาฝีมือแรงงาน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5639943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666452" y="117426"/>
            <a:ext cx="10907578" cy="62307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อัตราดอกเบี้ย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831169"/>
              </p:ext>
            </p:extLst>
          </p:nvPr>
        </p:nvGraphicFramePr>
        <p:xfrm>
          <a:off x="1115951" y="1102846"/>
          <a:ext cx="10378268" cy="4966307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386858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355735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903301">
                <a:tc>
                  <a:txBody>
                    <a:bodyPr/>
                    <a:lstStyle/>
                    <a:p>
                      <a:pPr algn="thaiDist"/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ประกาศคณะกรรมการส่งเสริม</a:t>
                      </a:r>
                      <a:b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การพัฒนาฝีมือแรงงาน</a:t>
                      </a:r>
                      <a:r>
                        <a:rPr lang="th-TH" sz="2800" b="1" baseline="0" dirty="0">
                          <a:latin typeface="FreesiaUPC" pitchFamily="34" charset="-34"/>
                          <a:cs typeface="FreesiaUPC" pitchFamily="34" charset="-34"/>
                        </a:rPr>
                        <a:t> เรื่อง กำหนดวงเงินกู้ยืมและการชำระเงินคืนกองทุนพัฒนาฝีมือแรงงาน ลงวันที่ 13 กรกฎาคม  2559 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 rowSpan="2">
                  <a:txBody>
                    <a:bodyPr/>
                    <a:lstStyle/>
                    <a:p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1. ผู้ดำเนินการฝึก</a:t>
                      </a:r>
                    </a:p>
                    <a:p>
                      <a: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2. ผู้ดำเนินการทดสอบ</a:t>
                      </a:r>
                      <a:b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   มาตรฐานฝีมือแรงงาน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chemeClr val="dk1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3. ผู้ประกอบกิจการ</a:t>
                      </a:r>
                      <a:endParaRPr kumimoji="0" lang="en-US" sz="2800" b="1" kern="1200" dirty="0">
                        <a:solidFill>
                          <a:schemeClr val="dk1"/>
                        </a:solidFill>
                        <a:latin typeface="FreesiaUPC" pitchFamily="34" charset="-34"/>
                        <a:ea typeface="+mn-ea"/>
                        <a:cs typeface="FreesiaUPC" pitchFamily="34" charset="-34"/>
                      </a:endParaRPr>
                    </a:p>
                    <a:p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</a:t>
                      </a:r>
                      <a:b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</a:br>
                      <a:r>
                        <a:rPr lang="th-TH" sz="2800" b="1" dirty="0">
                          <a:latin typeface="FreesiaUPC" pitchFamily="34" charset="-34"/>
                          <a:cs typeface="FreesiaUPC" pitchFamily="34" charset="-34"/>
                        </a:rPr>
                        <a:t>ร้อยละ</a:t>
                      </a:r>
                      <a:r>
                        <a:rPr lang="th-TH" sz="2800" b="1" baseline="0" dirty="0">
                          <a:latin typeface="FreesiaUPC" pitchFamily="34" charset="-34"/>
                          <a:cs typeface="FreesiaUPC" pitchFamily="34" charset="-34"/>
                        </a:rPr>
                        <a:t> 3 ต่อปี</a:t>
                      </a:r>
                      <a:endParaRPr lang="en-US" sz="2800" b="1" dirty="0"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 anchor="ctr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741245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800" b="1" kern="120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ประกาศคณะกรรมการส่งเสริม</a:t>
                      </a:r>
                      <a:br>
                        <a:rPr kumimoji="0" lang="th-TH" sz="2800" b="1" kern="120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</a:br>
                      <a:r>
                        <a:rPr kumimoji="0" lang="th-TH" sz="2800" b="1" kern="120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การพัฒนาฝีมือแรงงาน</a:t>
                      </a:r>
                      <a:r>
                        <a:rPr kumimoji="0" lang="th-TH" sz="2800" b="1" kern="1200" baseline="0" dirty="0">
                          <a:solidFill>
                            <a:srgbClr val="FFFF00"/>
                          </a:solidFill>
                          <a:latin typeface="FreesiaUPC" pitchFamily="34" charset="-34"/>
                          <a:ea typeface="+mn-ea"/>
                          <a:cs typeface="FreesiaUPC" pitchFamily="34" charset="-34"/>
                        </a:rPr>
                        <a:t> เรื่อง กำหนดวงเงินกู้ยืมและการชำระเงินคืนกองทุนพัฒนาฝีมือแรงงาน (ฉบับที่ 3) ลงวันที่ 8 มิถุนายน  2560</a:t>
                      </a:r>
                      <a:endParaRPr lang="en-US" sz="2800" b="1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2800" b="1" dirty="0">
                        <a:latin typeface="FreesiaUPC" pitchFamily="34" charset="-34"/>
                        <a:cs typeface="+mj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h-TH" sz="2800" b="1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อัตราดอกเบี้ยร้อยละ 0</a:t>
                      </a:r>
                      <a:r>
                        <a:rPr lang="th-TH" sz="2800" b="1" baseline="0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ต่อปี เป็นเวลา 1 ปี </a:t>
                      </a:r>
                      <a:r>
                        <a:rPr lang="th-TH" sz="2600" b="1" baseline="0" dirty="0">
                          <a:solidFill>
                            <a:srgbClr val="FFFF00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(ตั้งแต่ 8 มิ.ย. 60 – 7 มิ.ย. 61)</a:t>
                      </a:r>
                      <a:endParaRPr lang="th-TH" sz="2600" b="1" dirty="0">
                        <a:solidFill>
                          <a:srgbClr val="FFFF00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89363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684283663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ผลการค้นหารูปภาพสำหรับ 0%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1941" y="2133267"/>
            <a:ext cx="2627837" cy="1656567"/>
          </a:xfrm>
          <a:prstGeom prst="rect">
            <a:avLst/>
          </a:prstGeom>
          <a:noFill/>
        </p:spPr>
      </p:pic>
      <p:sp>
        <p:nvSpPr>
          <p:cNvPr id="6" name="สี่เหลี่ยมผืนผ้า 5"/>
          <p:cNvSpPr/>
          <p:nvPr/>
        </p:nvSpPr>
        <p:spPr>
          <a:xfrm>
            <a:off x="1198988" y="5157986"/>
            <a:ext cx="7054871" cy="1217866"/>
          </a:xfrm>
          <a:prstGeom prst="rect">
            <a:avLst/>
          </a:prstGeom>
        </p:spPr>
        <p:txBody>
          <a:bodyPr wrap="square" lIns="108808" tIns="54404" rIns="108808" bIns="54404">
            <a:spAutoFit/>
          </a:bodyPr>
          <a:lstStyle/>
          <a:p>
            <a:r>
              <a:rPr lang="th-TH" b="1" dirty="0">
                <a:latin typeface="FreesiaUPC" pitchFamily="34" charset="-34"/>
                <a:cs typeface="FreesiaUPC" pitchFamily="34" charset="-34"/>
              </a:rPr>
              <a:t>ที่มา</a:t>
            </a:r>
            <a:r>
              <a:rPr lang="en-US" b="1" dirty="0">
                <a:latin typeface="FreesiaUPC" pitchFamily="34" charset="-34"/>
                <a:cs typeface="FreesiaUPC" pitchFamily="34" charset="-34"/>
              </a:rPr>
              <a:t> : </a:t>
            </a:r>
            <a:r>
              <a:rPr lang="th-TH" b="1" dirty="0">
                <a:latin typeface="FreesiaUPC" pitchFamily="34" charset="-34"/>
                <a:cs typeface="FreesiaUPC" pitchFamily="34" charset="-34"/>
              </a:rPr>
              <a:t>ประกาศคณะกรรมการส่งเสริมการพัฒนาฝีมือแรงงาน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เรื่อง กำหนดวงเงินกู้ยืมและการชำระเงินคืนกองทุนพัฒนาฝีมือแรงงาน </a:t>
            </a:r>
            <a:br>
              <a:rPr lang="th-TH" b="1" dirty="0">
                <a:latin typeface="FreesiaUPC" pitchFamily="34" charset="-34"/>
                <a:cs typeface="FreesiaUPC" pitchFamily="34" charset="-34"/>
              </a:rPr>
            </a:br>
            <a:r>
              <a:rPr lang="th-TH" b="1" dirty="0">
                <a:latin typeface="FreesiaUPC" pitchFamily="34" charset="-34"/>
                <a:cs typeface="FreesiaUPC" pitchFamily="34" charset="-34"/>
              </a:rPr>
              <a:t>(ฉบับที่ 3) ลงวันที่ 8 มิถุนายน 2560</a:t>
            </a:r>
            <a:endParaRPr lang="en-US" dirty="0"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2" name="กลุ่ม 27"/>
          <p:cNvGrpSpPr/>
          <p:nvPr/>
        </p:nvGrpSpPr>
        <p:grpSpPr>
          <a:xfrm>
            <a:off x="1007045" y="3852993"/>
            <a:ext cx="10100185" cy="1119746"/>
            <a:chOff x="642910" y="3496820"/>
            <a:chExt cx="7578099" cy="1119487"/>
          </a:xfrm>
        </p:grpSpPr>
        <p:sp>
          <p:nvSpPr>
            <p:cNvPr id="8" name="TextBox 7"/>
            <p:cNvSpPr txBox="1"/>
            <p:nvPr/>
          </p:nvSpPr>
          <p:spPr>
            <a:xfrm>
              <a:off x="642910" y="4079582"/>
              <a:ext cx="1571636" cy="523099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26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เริ่ม </a:t>
              </a:r>
              <a:r>
                <a:rPr lang="th-TH" sz="26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8 มิ.ย.</a:t>
              </a:r>
              <a:r>
                <a:rPr lang="th-TH" sz="28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60</a:t>
              </a:r>
              <a:endParaRPr lang="en-US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6435059" y="4093208"/>
              <a:ext cx="1785950" cy="523099"/>
            </a:xfrm>
            <a:prstGeom prst="rect">
              <a:avLst/>
            </a:prstGeom>
            <a:solidFill>
              <a:srgbClr val="D1B2E8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8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สิ้นสุด</a:t>
              </a:r>
              <a:r>
                <a:rPr lang="th-TH" sz="2800" b="1" dirty="0">
                  <a:latin typeface="FreesiaUPC" pitchFamily="34" charset="-34"/>
                  <a:cs typeface="FreesiaUPC" pitchFamily="34" charset="-34"/>
                </a:rPr>
                <a:t> </a:t>
              </a:r>
              <a:r>
                <a:rPr lang="th-TH" sz="28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7 มิ.ย. 61</a:t>
              </a:r>
              <a:endParaRPr lang="en-US" sz="28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148779" y="3496820"/>
              <a:ext cx="4506265" cy="6000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300" b="1" dirty="0">
                  <a:latin typeface="FreesiaUPC" pitchFamily="34" charset="-34"/>
                  <a:cs typeface="FreesiaUPC" pitchFamily="34" charset="-34"/>
                </a:rPr>
                <a:t>อัตราดอกเบี้ยร้อยละ 0 ตลอดอายุสัญญา</a:t>
              </a:r>
              <a:endParaRPr lang="en-US" sz="3300" b="1" dirty="0">
                <a:latin typeface="FreesiaUPC" pitchFamily="34" charset="-34"/>
                <a:cs typeface="FreesiaUPC" pitchFamily="34" charset="-34"/>
              </a:endParaRPr>
            </a:p>
          </p:txBody>
        </p:sp>
        <p:cxnSp>
          <p:nvCxnSpPr>
            <p:cNvPr id="11" name="ตัวเชื่อมต่อตรง 10"/>
            <p:cNvCxnSpPr/>
            <p:nvPr/>
          </p:nvCxnSpPr>
          <p:spPr>
            <a:xfrm>
              <a:off x="1285058" y="3929860"/>
              <a:ext cx="6143668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ตัวเชื่อมต่อตรง 11"/>
            <p:cNvCxnSpPr/>
            <p:nvPr/>
          </p:nvCxnSpPr>
          <p:spPr>
            <a:xfrm rot="5400000" flipH="1" flipV="1">
              <a:off x="1142976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ตัวเชื่อมต่อตรง 12"/>
            <p:cNvCxnSpPr/>
            <p:nvPr/>
          </p:nvCxnSpPr>
          <p:spPr>
            <a:xfrm rot="5400000" flipH="1" flipV="1">
              <a:off x="7286644" y="3929066"/>
              <a:ext cx="284958" cy="79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กลุ่ม 14"/>
          <p:cNvGrpSpPr/>
          <p:nvPr/>
        </p:nvGrpSpPr>
        <p:grpSpPr>
          <a:xfrm>
            <a:off x="116955" y="117427"/>
            <a:ext cx="11809312" cy="2630037"/>
            <a:chOff x="159759" y="3357757"/>
            <a:chExt cx="8860444" cy="2629427"/>
          </a:xfrm>
        </p:grpSpPr>
        <p:pic>
          <p:nvPicPr>
            <p:cNvPr id="5" name="รูปภาพ 4" descr="ผลการค้นหารูปภาพสำหรับ พิเศษ"/>
            <p:cNvPicPr/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59759" y="3357757"/>
              <a:ext cx="1656184" cy="15841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1447775" y="4725591"/>
              <a:ext cx="7572428" cy="12615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800" b="1" dirty="0">
                  <a:latin typeface="FreesiaUPC" pitchFamily="34" charset="-34"/>
                  <a:cs typeface="FreesiaUPC" pitchFamily="34" charset="-34"/>
                </a:rPr>
                <a:t>       ผู้กู้ยืมที่ทำสัญญาตั้งแต่ </a:t>
              </a:r>
              <a:r>
                <a:rPr lang="th-TH" sz="38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rPr>
                <a:t>8 มิ.ย. 60 – 7 มิ.ย. 61</a:t>
              </a:r>
            </a:p>
            <a:p>
              <a:r>
                <a:rPr lang="th-TH" sz="3800" b="1" dirty="0">
                  <a:latin typeface="FreesiaUPC" pitchFamily="34" charset="-34"/>
                  <a:cs typeface="FreesiaUPC" pitchFamily="34" charset="-34"/>
                </a:rPr>
                <a:t> </a:t>
              </a: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2638585" y="2061243"/>
            <a:ext cx="2783222" cy="1648753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จะได้รับอัตรา</a:t>
            </a:r>
            <a:br>
              <a:rPr lang="th-TH" sz="3800" b="1" dirty="0">
                <a:latin typeface="FreesiaUPC" pitchFamily="34" charset="-34"/>
                <a:cs typeface="FreesiaUPC" pitchFamily="34" charset="-34"/>
              </a:rPr>
            </a:br>
            <a:r>
              <a:rPr lang="th-TH" sz="3800" b="1" dirty="0">
                <a:latin typeface="FreesiaUPC" pitchFamily="34" charset="-34"/>
                <a:cs typeface="FreesiaUPC" pitchFamily="34" charset="-34"/>
              </a:rPr>
              <a:t>       ดอกเบี้ย</a:t>
            </a:r>
            <a:endParaRPr lang="en-US" sz="3800" b="1" dirty="0">
              <a:latin typeface="FreesiaUPC" pitchFamily="34" charset="-34"/>
              <a:cs typeface="FreesiaUPC" pitchFamily="34" charset="-34"/>
            </a:endParaRPr>
          </a:p>
          <a:p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7533217" y="2061245"/>
            <a:ext cx="2975168" cy="1713336"/>
          </a:xfrm>
          <a:prstGeom prst="cloudCallout">
            <a:avLst>
              <a:gd name="adj1" fmla="val -46630"/>
              <a:gd name="adj2" fmla="val 17395"/>
            </a:avLst>
          </a:prstGeom>
          <a:solidFill>
            <a:srgbClr val="FFC00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ตลอดอายุสัญญา</a:t>
            </a:r>
            <a:endParaRPr lang="en-US" sz="33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65227" y="333450"/>
            <a:ext cx="936104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ผู้ดำเนินการฝึก ผู้ดำเนินการทดสอบมาตรฐานฝีมือแรงงาน และผู้ประกอบกิจการ</a:t>
            </a:r>
            <a:endParaRPr lang="en-US" sz="30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52752526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รูปภาพ 4" descr="7043763939_fc0ac31da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6880" y="2072158"/>
            <a:ext cx="5374241" cy="4033190"/>
          </a:xfrm>
          <a:prstGeom prst="rect">
            <a:avLst/>
          </a:prstGeom>
        </p:spPr>
      </p:pic>
      <p:sp>
        <p:nvSpPr>
          <p:cNvPr id="4" name="ชื่อเรื่อง 1"/>
          <p:cNvSpPr txBox="1">
            <a:spLocks/>
          </p:cNvSpPr>
          <p:nvPr/>
        </p:nvSpPr>
        <p:spPr>
          <a:xfrm>
            <a:off x="5046271" y="500160"/>
            <a:ext cx="5998448" cy="3937746"/>
          </a:xfrm>
          <a:prstGeom prst="cloudCallout">
            <a:avLst>
              <a:gd name="adj1" fmla="val -45914"/>
              <a:gd name="adj2" fmla="val 40762"/>
            </a:avLst>
          </a:prstGeom>
          <a:solidFill>
            <a:srgbClr val="FFD1D2"/>
          </a:solidFill>
        </p:spPr>
        <p:txBody>
          <a:bodyPr lIns="108808" tIns="54404" rIns="108808" bIns="54404">
            <a:noAutofit/>
          </a:bodyPr>
          <a:lstStyle/>
          <a:p>
            <a:pPr algn="ctr" defTabSz="1088073">
              <a:spcBef>
                <a:spcPct val="0"/>
              </a:spcBef>
              <a:defRPr/>
            </a:pPr>
            <a:r>
              <a:rPr lang="th-TH" sz="4800" b="1" i="1" dirty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ขอข้อมูล</a:t>
            </a:r>
            <a:r>
              <a:rPr lang="th-TH" sz="4800" b="1" i="1" dirty="0" err="1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เครดิตบู</a:t>
            </a:r>
            <a:r>
              <a:rPr lang="th-TH" sz="4800" b="1" i="1" dirty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โร</a:t>
            </a:r>
            <a:r>
              <a:rPr lang="en-US" sz="4800" b="1" i="1" dirty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/>
            </a:r>
            <a:br>
              <a:rPr lang="en-US" sz="4800" b="1" i="1" dirty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</a:br>
            <a:r>
              <a:rPr lang="th-TH" sz="4800" b="1" i="1" dirty="0">
                <a:solidFill>
                  <a:srgbClr val="7030A0"/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BoonTook Mon Ultra" pitchFamily="50" charset="-34"/>
                <a:ea typeface="BoonTook Mon Ultra" pitchFamily="50" charset="-34"/>
                <a:cs typeface="BoonTook Mon Ultra" pitchFamily="50" charset="-34"/>
              </a:rPr>
              <a:t>ได้ที่ไหน</a:t>
            </a:r>
            <a:endParaRPr lang="en-US" sz="4800" b="1" i="1" dirty="0">
              <a:solidFill>
                <a:srgbClr val="7030A0"/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latin typeface="BoonTook Mon Ultra" pitchFamily="50" charset="-34"/>
              <a:ea typeface="BoonTook Mon Ultra" pitchFamily="50" charset="-34"/>
              <a:cs typeface="BoonTook Mon Ultra" pitchFamily="50" charset="-34"/>
            </a:endParaRP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49390229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181534" y="4222068"/>
            <a:ext cx="5256583" cy="2486379"/>
          </a:xfrm>
          <a:prstGeom prst="cloud">
            <a:avLst/>
          </a:prstGeom>
          <a:solidFill>
            <a:srgbClr val="FECCF3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r"/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ค่าบริการ  220  บาท </a:t>
            </a:r>
            <a:b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(รวมค่าจัดส่งไปรษณีย์</a:t>
            </a:r>
            <a:b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จำนวน 20 บาท แล้ว)</a:t>
            </a:r>
            <a:endParaRPr lang="en-US" sz="33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61302" y="261442"/>
            <a:ext cx="10844968" cy="853674"/>
          </a:xfrm>
          <a:prstGeom prst="round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4300" b="1" dirty="0" err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กรณีนิติบุคคล  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5" name="Picture 2" descr="ผลการค้นหารูปภาพสำหรับ post office clipa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5095" y="4184823"/>
            <a:ext cx="2975168" cy="1626730"/>
          </a:xfrm>
          <a:prstGeom prst="rect">
            <a:avLst/>
          </a:prstGeom>
          <a:noFill/>
        </p:spPr>
      </p:pic>
      <p:pic>
        <p:nvPicPr>
          <p:cNvPr id="6" name="Picture 6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10397" y="3717895"/>
            <a:ext cx="1247651" cy="936321"/>
          </a:xfrm>
          <a:prstGeom prst="rect">
            <a:avLst/>
          </a:prstGeom>
          <a:noFill/>
        </p:spPr>
      </p:pic>
      <p:grpSp>
        <p:nvGrpSpPr>
          <p:cNvPr id="7" name="กลุ่ม 14"/>
          <p:cNvGrpSpPr/>
          <p:nvPr/>
        </p:nvGrpSpPr>
        <p:grpSpPr>
          <a:xfrm>
            <a:off x="863079" y="1307607"/>
            <a:ext cx="10653021" cy="2023446"/>
            <a:chOff x="1043608" y="739951"/>
            <a:chExt cx="7992888" cy="2022978"/>
          </a:xfrm>
        </p:grpSpPr>
        <p:pic>
          <p:nvPicPr>
            <p:cNvPr id="8" name="Picture 2" descr="ผลการค้นหารูปภาพสำหรับ company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804247" y="739951"/>
              <a:ext cx="2232249" cy="2022978"/>
            </a:xfrm>
            <a:prstGeom prst="rect">
              <a:avLst/>
            </a:prstGeom>
            <a:noFill/>
          </p:spPr>
        </p:pic>
        <p:pic>
          <p:nvPicPr>
            <p:cNvPr id="9" name="Picture 4" descr="ผลการค้นหารูปภาพสำหรับ 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43608" y="845423"/>
              <a:ext cx="1008112" cy="1008112"/>
            </a:xfrm>
            <a:prstGeom prst="rect">
              <a:avLst/>
            </a:prstGeom>
            <a:noFill/>
          </p:spPr>
        </p:pic>
        <p:sp>
          <p:nvSpPr>
            <p:cNvPr id="10" name="TextBox 9"/>
            <p:cNvSpPr txBox="1"/>
            <p:nvPr/>
          </p:nvSpPr>
          <p:spPr>
            <a:xfrm>
              <a:off x="2195736" y="989439"/>
              <a:ext cx="5472608" cy="7538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4300" b="1" dirty="0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ณ ที่ทำการศูนย์ตรวจ</a:t>
              </a:r>
              <a:r>
                <a:rPr lang="th-TH" sz="4300" b="1" dirty="0" err="1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เครดิตบู</a:t>
              </a:r>
              <a:r>
                <a:rPr lang="th-TH" sz="4300" b="1" dirty="0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โร  </a:t>
              </a:r>
              <a:endParaRPr lang="en-US" sz="4300" dirty="0">
                <a:solidFill>
                  <a:srgbClr val="CCFFCC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491880" y="1997551"/>
              <a:ext cx="3024336" cy="748968"/>
            </a:xfrm>
            <a:prstGeom prst="roundRect">
              <a:avLst/>
            </a:prstGeom>
            <a:solidFill>
              <a:srgbClr val="FFC000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3800" b="1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ค่าบริการ 100 บาท</a:t>
              </a:r>
              <a:endParaRPr lang="en-US" sz="3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979712" y="1484784"/>
              <a:ext cx="5976664" cy="6769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th-TH" sz="3800" b="1" dirty="0">
                  <a:solidFill>
                    <a:srgbClr val="CCFFCC"/>
                  </a:solidFill>
                  <a:latin typeface="FreesiaUPC" pitchFamily="34" charset="-34"/>
                  <a:cs typeface="FreesiaUPC" pitchFamily="34" charset="-34"/>
                </a:rPr>
                <a:t>(ธนาคารอาคารสงเคราะห์ สำนักงานใหญ่)</a:t>
              </a:r>
              <a:endParaRPr lang="en-US" sz="3800" b="1" dirty="0">
                <a:solidFill>
                  <a:srgbClr val="CCFFCC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4702007" y="3861942"/>
            <a:ext cx="2879195" cy="77159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ทางไปรษณีย์</a:t>
            </a:r>
            <a:endParaRPr lang="en-US" sz="4300" dirty="0"/>
          </a:p>
        </p:txBody>
      </p:sp>
      <p:sp>
        <p:nvSpPr>
          <p:cNvPr id="1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023177835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15095" y="333450"/>
            <a:ext cx="10653021" cy="77159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สถานที่ขอข้อมูล</a:t>
            </a:r>
            <a:r>
              <a:rPr lang="th-TH" sz="4300" b="1" dirty="0" err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โร </a:t>
            </a:r>
            <a:r>
              <a:rPr lang="en-US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: </a:t>
            </a:r>
            <a:r>
              <a:rPr lang="th-TH" sz="4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กรณีบุคคลธรรมดา</a:t>
            </a:r>
            <a:endParaRPr lang="en-US" sz="4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202" y="1269554"/>
            <a:ext cx="1823490" cy="19011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สี่เหลี่ยมผืนผ้า 5"/>
          <p:cNvSpPr/>
          <p:nvPr/>
        </p:nvSpPr>
        <p:spPr>
          <a:xfrm>
            <a:off x="2231092" y="2277666"/>
            <a:ext cx="4294575" cy="617702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ณ ที่ทำการศูนย์ตรวจ</a:t>
            </a:r>
            <a:r>
              <a:rPr lang="th-TH" sz="3300" b="1" dirty="0" err="1"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โร </a:t>
            </a:r>
            <a:endParaRPr lang="en-US" sz="3300" dirty="0"/>
          </a:p>
        </p:txBody>
      </p:sp>
      <p:sp>
        <p:nvSpPr>
          <p:cNvPr id="7" name="TextBox 6"/>
          <p:cNvSpPr txBox="1"/>
          <p:nvPr/>
        </p:nvSpPr>
        <p:spPr>
          <a:xfrm>
            <a:off x="6669458" y="1053530"/>
            <a:ext cx="4702685" cy="3084072"/>
          </a:xfrm>
          <a:prstGeom prst="roundRect">
            <a:avLst/>
          </a:prstGeom>
          <a:solidFill>
            <a:srgbClr val="D1B2E8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- ธนาคารอาคารสงเคราะห์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สำนักงานใหญ่</a:t>
            </a:r>
          </a:p>
          <a:p>
            <a:pPr>
              <a:buFontTx/>
              <a:buChar char="-"/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ปากซอยสุขุมวิท 25 </a:t>
            </a:r>
            <a:b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อาคาร  </a:t>
            </a:r>
            <a:r>
              <a:rPr lang="th-TH" sz="29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กลาสเฮ้าส์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(ชั้นใต้ดิน)</a:t>
            </a:r>
          </a:p>
          <a:p>
            <a:pPr>
              <a:buFontTx/>
              <a:buChar char="-"/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สถานีรถไฟฟ้า </a:t>
            </a:r>
            <a:r>
              <a:rPr lang="en-US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BTS 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ศาลาแดง</a:t>
            </a:r>
          </a:p>
          <a:p>
            <a:pPr>
              <a:buFontTx/>
              <a:buChar char="-"/>
            </a:pP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ห้างเจ-</a:t>
            </a:r>
            <a:r>
              <a:rPr lang="th-TH" sz="29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เวนิว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(</a:t>
            </a:r>
            <a:r>
              <a:rPr lang="th-TH" sz="2900" b="1" dirty="0" err="1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นวนคร</a:t>
            </a:r>
            <a:r>
              <a:rPr lang="th-TH" sz="29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) ชั้น 4</a:t>
            </a:r>
          </a:p>
        </p:txBody>
      </p:sp>
      <p:pic>
        <p:nvPicPr>
          <p:cNvPr id="1026" name="Picture 2" descr="ผลการค้นหารูปภาพสำหรับ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18451" y="1485578"/>
            <a:ext cx="1151678" cy="864296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3118451" y="2906453"/>
            <a:ext cx="3455034" cy="617702"/>
          </a:xfrm>
          <a:prstGeom prst="homePlate">
            <a:avLst/>
          </a:prstGeom>
          <a:solidFill>
            <a:schemeClr val="accent6">
              <a:lumMod val="75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ค่าบริการ 100 บาท</a:t>
            </a:r>
            <a:endParaRPr lang="en-US" sz="33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1966773" y="3912778"/>
            <a:ext cx="1582294" cy="617702"/>
          </a:xfrm>
          <a:prstGeom prst="rect">
            <a:avLst/>
          </a:prstGeom>
        </p:spPr>
        <p:txBody>
          <a:bodyPr wrap="none" lIns="108808" tIns="54404" rIns="108808" bIns="54404">
            <a:spAutoFit/>
          </a:bodyPr>
          <a:lstStyle/>
          <a:p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ณ ธนาคาร</a:t>
            </a:r>
            <a:endParaRPr lang="en-US" sz="3300" dirty="0"/>
          </a:p>
        </p:txBody>
      </p:sp>
      <p:pic>
        <p:nvPicPr>
          <p:cNvPr id="1028" name="Picture 4" descr="ผลการค้นหารูปภาพสำหรับ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9123" y="3933967"/>
            <a:ext cx="1247651" cy="86429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3982209" y="4798265"/>
            <a:ext cx="3359061" cy="1448699"/>
          </a:xfrm>
          <a:prstGeom prst="rect">
            <a:avLst/>
          </a:prstGeom>
          <a:noFill/>
          <a:ln>
            <a:solidFill>
              <a:srgbClr val="FF0000"/>
            </a:solidFill>
            <a:prstDash val="dash"/>
          </a:ln>
        </p:spPr>
        <p:txBody>
          <a:bodyPr wrap="square" lIns="108808" tIns="54404" rIns="108808" bIns="54404" rtlCol="0">
            <a:spAutoFit/>
          </a:bodyPr>
          <a:lstStyle/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ธนาคารธนชาติ</a:t>
            </a: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ธนาคารกรุงไทย</a:t>
            </a: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ธนาคารไอซีบีซี (ไทย)</a:t>
            </a: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7533217" y="4942313"/>
            <a:ext cx="4102514" cy="1448699"/>
          </a:xfrm>
          <a:prstGeom prst="rect">
            <a:avLst/>
          </a:prstGeom>
          <a:ln>
            <a:solidFill>
              <a:srgbClr val="DE5408"/>
            </a:solidFill>
            <a:prstDash val="dash"/>
          </a:ln>
        </p:spPr>
        <p:txBody>
          <a:bodyPr wrap="square" lIns="108808" tIns="54404" rIns="108808" bIns="54404">
            <a:spAutoFit/>
          </a:bodyPr>
          <a:lstStyle/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ธนาคารอาคารสงเคราะห์</a:t>
            </a: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ธนาคารแลนด์ </a:t>
            </a:r>
            <a:r>
              <a:rPr lang="th-TH" sz="2900" b="1" dirty="0" err="1">
                <a:latin typeface="FreesiaUPC" pitchFamily="34" charset="-34"/>
                <a:cs typeface="FreesiaUPC" pitchFamily="34" charset="-34"/>
              </a:rPr>
              <a:t>แอนด์</a:t>
            </a: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2900" b="1" dirty="0" err="1">
                <a:latin typeface="FreesiaUPC" pitchFamily="34" charset="-34"/>
                <a:cs typeface="FreesiaUPC" pitchFamily="34" charset="-34"/>
              </a:rPr>
              <a:t>เฮ้าส์</a:t>
            </a:r>
            <a:endParaRPr lang="th-TH" sz="2900" b="1" dirty="0">
              <a:latin typeface="FreesiaUPC" pitchFamily="34" charset="-34"/>
              <a:cs typeface="FreesiaUPC" pitchFamily="34" charset="-34"/>
            </a:endParaRPr>
          </a:p>
          <a:p>
            <a:pPr>
              <a:buFontTx/>
              <a:buChar char="-"/>
            </a:pPr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 ธนาคารกรุงศรีอยุธยา</a:t>
            </a:r>
            <a:endParaRPr lang="en-US" sz="29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062746" y="4464419"/>
            <a:ext cx="1727517" cy="1917703"/>
          </a:xfrm>
          <a:prstGeom prst="foldedCorner">
            <a:avLst/>
          </a:prstGeom>
          <a:solidFill>
            <a:srgbClr val="FF7C8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endParaRPr lang="th-TH" sz="3300" b="1" dirty="0">
              <a:latin typeface="FreesiaUPC" pitchFamily="34" charset="-34"/>
              <a:cs typeface="FreesiaUPC" pitchFamily="34" charset="-34"/>
            </a:endParaRPr>
          </a:p>
          <a:p>
            <a:pPr algn="ctr"/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ค่าบริการ </a:t>
            </a:r>
          </a:p>
          <a:p>
            <a:pPr algn="ctr"/>
            <a:r>
              <a:rPr lang="th-TH" sz="3300" b="1" dirty="0">
                <a:latin typeface="FreesiaUPC" pitchFamily="34" charset="-34"/>
                <a:cs typeface="FreesiaUPC" pitchFamily="34" charset="-34"/>
              </a:rPr>
              <a:t>150 บาท</a:t>
            </a:r>
            <a:endParaRPr lang="en-US" sz="3300" b="1" dirty="0">
              <a:latin typeface="FreesiaUPC" pitchFamily="34" charset="-34"/>
              <a:cs typeface="FreesiaUPC" pitchFamily="34" charset="-34"/>
            </a:endParaRPr>
          </a:p>
        </p:txBody>
      </p:sp>
      <p:cxnSp>
        <p:nvCxnSpPr>
          <p:cNvPr id="18" name="ตัวเชื่อมต่อหักมุม 17"/>
          <p:cNvCxnSpPr/>
          <p:nvPr/>
        </p:nvCxnSpPr>
        <p:spPr>
          <a:xfrm>
            <a:off x="431202" y="3789734"/>
            <a:ext cx="11324834" cy="432148"/>
          </a:xfrm>
          <a:prstGeom prst="bentConnector3">
            <a:avLst>
              <a:gd name="adj1" fmla="val 52570"/>
            </a:avLst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ลูกศรขวาท้ายขีด 22"/>
          <p:cNvSpPr/>
          <p:nvPr/>
        </p:nvSpPr>
        <p:spPr>
          <a:xfrm rot="1884637">
            <a:off x="4489836" y="4126488"/>
            <a:ext cx="767785" cy="504173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24" name="ลูกศรขวาท้ายขีด 23"/>
          <p:cNvSpPr/>
          <p:nvPr/>
        </p:nvSpPr>
        <p:spPr>
          <a:xfrm rot="1941076">
            <a:off x="7316352" y="4343500"/>
            <a:ext cx="767785" cy="504173"/>
          </a:xfrm>
          <a:prstGeom prst="stripedRightArrow">
            <a:avLst>
              <a:gd name="adj1" fmla="val 60831"/>
              <a:gd name="adj2" fmla="val 50000"/>
            </a:avLst>
          </a:prstGeom>
          <a:solidFill>
            <a:srgbClr val="FFD1D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1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45408573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3"/>
          <p:cNvSpPr/>
          <p:nvPr/>
        </p:nvSpPr>
        <p:spPr>
          <a:xfrm>
            <a:off x="856878" y="333450"/>
            <a:ext cx="10187841" cy="694670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800" b="1" dirty="0" err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โร ณ ที่ทำการศูนย์ตรวจ</a:t>
            </a:r>
            <a:r>
              <a:rPr lang="th-TH" sz="3800" b="1" dirty="0" err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โร </a:t>
            </a:r>
            <a:endParaRPr lang="en-US" sz="3800" b="1" dirty="0">
              <a:solidFill>
                <a:srgbClr val="FFFF00"/>
              </a:solidFill>
            </a:endParaRPr>
          </a:p>
        </p:txBody>
      </p:sp>
      <p:graphicFrame>
        <p:nvGraphicFramePr>
          <p:cNvPr id="4" name="ไดอะแกรม 4"/>
          <p:cNvGraphicFramePr/>
          <p:nvPr>
            <p:extLst>
              <p:ext uri="{D42A27DB-BD31-4B8C-83A1-F6EECF244321}">
                <p14:modId xmlns:p14="http://schemas.microsoft.com/office/powerpoint/2010/main" val="3907442619"/>
              </p:ext>
            </p:extLst>
          </p:nvPr>
        </p:nvGraphicFramePr>
        <p:xfrm>
          <a:off x="761665" y="1214703"/>
          <a:ext cx="10759121" cy="4573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ผืนผ้า 6"/>
          <p:cNvSpPr/>
          <p:nvPr/>
        </p:nvSpPr>
        <p:spPr>
          <a:xfrm>
            <a:off x="1007041" y="5878633"/>
            <a:ext cx="8326989" cy="556171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r>
              <a:rPr lang="th-TH" sz="2900" b="1" dirty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t>ดูรายละเอียดเพิ่มเติม  </a:t>
            </a:r>
            <a:r>
              <a:rPr lang="en-US" sz="2900" b="1" dirty="0">
                <a:solidFill>
                  <a:schemeClr val="tx2"/>
                </a:solidFill>
                <a:latin typeface="FreesiaUPC" pitchFamily="34" charset="-34"/>
                <a:cs typeface="FreesiaUPC" pitchFamily="34" charset="-34"/>
              </a:rPr>
              <a:t>https://www.ncb.co.th/selfenquiry.htm</a:t>
            </a: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pic>
        <p:nvPicPr>
          <p:cNvPr id="8" name="รูปภาพ 5" descr="1.1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8586" y="2000703"/>
            <a:ext cx="856921" cy="643091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10680419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5"/>
          <p:cNvSpPr/>
          <p:nvPr/>
        </p:nvSpPr>
        <p:spPr>
          <a:xfrm>
            <a:off x="642909" y="189434"/>
            <a:ext cx="8547053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การขอข้อมูล</a:t>
            </a:r>
            <a:r>
              <a:rPr lang="th-TH" sz="3800" b="1" dirty="0" err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โร ณ ที่ทำการศูนย์ตรวจ</a:t>
            </a:r>
            <a:r>
              <a:rPr lang="th-TH" sz="3800" b="1" dirty="0" err="1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เครดิตบู</a:t>
            </a:r>
            <a:r>
              <a:rPr lang="th-TH" sz="3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โร </a:t>
            </a:r>
            <a:endParaRPr lang="en-US" sz="3800" b="1" dirty="0">
              <a:solidFill>
                <a:srgbClr val="FFFF00"/>
              </a:solidFill>
            </a:endParaRPr>
          </a:p>
        </p:txBody>
      </p:sp>
      <p:graphicFrame>
        <p:nvGraphicFramePr>
          <p:cNvPr id="4" name="ไดอะแกรม 4"/>
          <p:cNvGraphicFramePr/>
          <p:nvPr>
            <p:extLst>
              <p:ext uri="{D42A27DB-BD31-4B8C-83A1-F6EECF244321}">
                <p14:modId xmlns:p14="http://schemas.microsoft.com/office/powerpoint/2010/main" val="2634033240"/>
              </p:ext>
            </p:extLst>
          </p:nvPr>
        </p:nvGraphicFramePr>
        <p:xfrm>
          <a:off x="260971" y="882682"/>
          <a:ext cx="11665296" cy="5859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รูปภาพ 6" descr="2.1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6995" y="1230352"/>
            <a:ext cx="665980" cy="61526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25828163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3"/>
          <p:cNvSpPr/>
          <p:nvPr/>
        </p:nvSpPr>
        <p:spPr>
          <a:xfrm>
            <a:off x="761665" y="261442"/>
            <a:ext cx="10473481" cy="663893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การขอข้อมูลเครดิตบูโรทาง</a:t>
            </a:r>
            <a:r>
              <a:rPr lang="th-TH" sz="36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ไปรษณีย์ 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(เฉพาะนิติบุคคล)</a:t>
            </a:r>
            <a:r>
              <a:rPr lang="th-TH" sz="3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  </a:t>
            </a:r>
            <a:endParaRPr lang="en-US" sz="3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5"/>
          <p:cNvGraphicFramePr/>
          <p:nvPr>
            <p:extLst>
              <p:ext uri="{D42A27DB-BD31-4B8C-83A1-F6EECF244321}">
                <p14:modId xmlns:p14="http://schemas.microsoft.com/office/powerpoint/2010/main" val="2748382717"/>
              </p:ext>
            </p:extLst>
          </p:nvPr>
        </p:nvGraphicFramePr>
        <p:xfrm>
          <a:off x="761665" y="1214703"/>
          <a:ext cx="10759121" cy="4573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ผืนผ้า 7"/>
          <p:cNvSpPr/>
          <p:nvPr/>
        </p:nvSpPr>
        <p:spPr>
          <a:xfrm>
            <a:off x="1047306" y="5950074"/>
            <a:ext cx="9330919" cy="556171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900" b="1" dirty="0">
                <a:latin typeface="FreesiaUPC" pitchFamily="34" charset="-34"/>
                <a:cs typeface="FreesiaUPC" pitchFamily="34" charset="-34"/>
              </a:rPr>
              <a:t>https://www.ncb.co.th/company_enq.htm</a:t>
            </a: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3810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79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87111557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3"/>
          <p:cNvSpPr/>
          <p:nvPr/>
        </p:nvSpPr>
        <p:spPr>
          <a:xfrm>
            <a:off x="837035" y="333450"/>
            <a:ext cx="10473481" cy="663893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pPr algn="ctr"/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การขอข้อมูลเครดิตบูโรที่</a:t>
            </a:r>
            <a:r>
              <a:rPr lang="th-TH" sz="3600" b="1" u="sng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ธนาคาร </a:t>
            </a:r>
            <a:r>
              <a:rPr lang="th-TH" sz="36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(เฉพาะบุคคลธรรมดา)</a:t>
            </a:r>
            <a:r>
              <a:rPr lang="th-TH" sz="33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   </a:t>
            </a:r>
            <a:endParaRPr lang="en-US" sz="33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5"/>
          <p:cNvGraphicFramePr/>
          <p:nvPr>
            <p:extLst>
              <p:ext uri="{D42A27DB-BD31-4B8C-83A1-F6EECF244321}">
                <p14:modId xmlns:p14="http://schemas.microsoft.com/office/powerpoint/2010/main" val="2316996231"/>
              </p:ext>
            </p:extLst>
          </p:nvPr>
        </p:nvGraphicFramePr>
        <p:xfrm>
          <a:off x="761665" y="1214703"/>
          <a:ext cx="10759121" cy="4573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สี่เหลี่ยมผืนผ้า 7"/>
          <p:cNvSpPr/>
          <p:nvPr/>
        </p:nvSpPr>
        <p:spPr>
          <a:xfrm>
            <a:off x="1047306" y="6041975"/>
            <a:ext cx="9330919" cy="556171"/>
          </a:xfrm>
          <a:prstGeom prst="rect">
            <a:avLst/>
          </a:prstGeom>
        </p:spPr>
        <p:txBody>
          <a:bodyPr wrap="square" lIns="108832" tIns="54416" rIns="108832" bIns="54416">
            <a:spAutoFit/>
          </a:bodyPr>
          <a:lstStyle/>
          <a:p>
            <a:r>
              <a:rPr lang="th-TH" sz="2900" b="1" dirty="0">
                <a:latin typeface="FreesiaUPC" pitchFamily="34" charset="-34"/>
                <a:cs typeface="FreesiaUPC" pitchFamily="34" charset="-34"/>
              </a:rPr>
              <a:t>ดูรายละเอียดเพิ่มเติม </a:t>
            </a:r>
            <a:r>
              <a:rPr lang="en-US" sz="2900" b="1" dirty="0">
                <a:latin typeface="FreesiaUPC" pitchFamily="34" charset="-34"/>
                <a:cs typeface="FreesiaUPC" pitchFamily="34" charset="-34"/>
              </a:rPr>
              <a:t>https://www.ncb.co.th/company_enq.htm</a:t>
            </a:r>
          </a:p>
        </p:txBody>
      </p:sp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682623491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1068" y="549474"/>
            <a:ext cx="7045796" cy="848534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15095" y="1551865"/>
            <a:ext cx="10365102" cy="4412095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08808" tIns="54404" rIns="108808" bIns="54404" numCol="1" anchor="ctr" anchorCtr="0" compatLnSpc="1">
            <a:prstTxWarp prst="textNoShape">
              <a:avLst/>
            </a:prstTxWarp>
            <a:spAutoFit/>
          </a:bodyPr>
          <a:lstStyle/>
          <a:p>
            <a:pPr defTabSz="1088073" fontAlgn="base">
              <a:spcBef>
                <a:spcPct val="0"/>
              </a:spcBef>
              <a:spcAft>
                <a:spcPct val="0"/>
              </a:spcAft>
            </a:pPr>
            <a:endParaRPr lang="th-TH" sz="3800" b="1" dirty="0">
              <a:solidFill>
                <a:schemeClr val="bg1"/>
              </a:solidFill>
              <a:latin typeface="FreesiaUPC" pitchFamily="34" charset="-34"/>
              <a:ea typeface="Calibri" pitchFamily="34" charset="0"/>
              <a:cs typeface="FreesiaUPC" pitchFamily="34" charset="-34"/>
            </a:endParaRPr>
          </a:p>
          <a:p>
            <a:pPr defTabSz="1088073" fontAlgn="base">
              <a:spcBef>
                <a:spcPct val="0"/>
              </a:spcBef>
              <a:spcAft>
                <a:spcPct val="0"/>
              </a:spcAft>
            </a:pP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ตามประมวลรัษฎากร หมวด 6 ส่วนที่ 1 การเสียอากร </a:t>
            </a:r>
            <a:endParaRPr lang="en-US" sz="3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algn="thaiDist" defTabSz="1088073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    มาตรา 104 บัญญัติว่า “ตราสารที่ระบุไว้ในบัญชีท้ายหมวดนี้</a:t>
            </a:r>
            <a:b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</a:b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ต้องปิดแสตมป์บริบูรณ์ตามอัตราที่กำหนดไว้ในบัญชีนั้น</a:t>
            </a:r>
            <a:r>
              <a:rPr lang="en-US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 </a:t>
            </a:r>
            <a:r>
              <a:rPr lang="th-TH" sz="3800" b="1" dirty="0">
                <a:solidFill>
                  <a:schemeClr val="bg1"/>
                </a:solidFill>
                <a:latin typeface="FreesiaUPC" pitchFamily="34" charset="-34"/>
                <a:ea typeface="Calibri" pitchFamily="34" charset="0"/>
                <a:cs typeface="FreesiaUPC" pitchFamily="34" charset="-34"/>
              </a:rPr>
              <a:t>ซึ่งบัญชีท้ายประมวลรัษฎากรกำหนดว่าการกู้ยืมเงินผู้ให้กู้เป็นผู้ที่ต้องเสียค่าอากร และการค้ำประกันผู้ค้ำประกันเป็นผู้ที่ต้องเสียค่าอากร</a:t>
            </a:r>
            <a:endParaRPr lang="en-US" sz="3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th-TH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ผลการค้นหารูปภาพสำหรับ อากรแสตมป์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9564" y="620834"/>
            <a:ext cx="3191305" cy="1540927"/>
          </a:xfrm>
          <a:prstGeom prst="rect">
            <a:avLst/>
          </a:prstGeom>
          <a:noFill/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049540161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0"/>
          <p:cNvGraphicFramePr/>
          <p:nvPr>
            <p:extLst>
              <p:ext uri="{D42A27DB-BD31-4B8C-83A1-F6EECF244321}">
                <p14:modId xmlns:p14="http://schemas.microsoft.com/office/powerpoint/2010/main" val="2767947711"/>
              </p:ext>
            </p:extLst>
          </p:nvPr>
        </p:nvGraphicFramePr>
        <p:xfrm>
          <a:off x="666454" y="1347454"/>
          <a:ext cx="10854335" cy="4890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952092" y="405545"/>
            <a:ext cx="5357551" cy="848534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การติดอากรแสตมป์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7" name="ลูกศรขวา 3"/>
          <p:cNvSpPr/>
          <p:nvPr/>
        </p:nvSpPr>
        <p:spPr>
          <a:xfrm>
            <a:off x="5949602" y="2267859"/>
            <a:ext cx="360041" cy="513865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  <p:sp>
        <p:nvSpPr>
          <p:cNvPr id="8" name="ลูกศรขวา 5"/>
          <p:cNvSpPr/>
          <p:nvPr/>
        </p:nvSpPr>
        <p:spPr>
          <a:xfrm>
            <a:off x="5949602" y="4798115"/>
            <a:ext cx="360041" cy="503889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03761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0"/>
          <p:cNvGraphicFramePr/>
          <p:nvPr>
            <p:extLst>
              <p:ext uri="{D42A27DB-BD31-4B8C-83A1-F6EECF244321}">
                <p14:modId xmlns:p14="http://schemas.microsoft.com/office/powerpoint/2010/main" val="560175408"/>
              </p:ext>
            </p:extLst>
          </p:nvPr>
        </p:nvGraphicFramePr>
        <p:xfrm>
          <a:off x="855908" y="611323"/>
          <a:ext cx="10854335" cy="5247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308133568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ไดอะแกรม 20"/>
          <p:cNvGraphicFramePr/>
          <p:nvPr>
            <p:extLst>
              <p:ext uri="{D42A27DB-BD31-4B8C-83A1-F6EECF244321}">
                <p14:modId xmlns:p14="http://schemas.microsoft.com/office/powerpoint/2010/main" val="2073778943"/>
              </p:ext>
            </p:extLst>
          </p:nvPr>
        </p:nvGraphicFramePr>
        <p:xfrm>
          <a:off x="855908" y="350648"/>
          <a:ext cx="10854335" cy="59361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37035" y="556317"/>
            <a:ext cx="10899016" cy="1211219"/>
          </a:xfrm>
          <a:prstGeom prst="flowChartAlternateProcess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ตัวอย่าง  </a:t>
            </a:r>
          </a:p>
          <a:p>
            <a:r>
              <a:rPr lang="th-TH" sz="32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บริษัท ก กู้ยืมเงินกองทุนจำนวน 700,500 บาท โดยให้ นาย ข เป็นผู้ค้ำประกัน</a:t>
            </a:r>
            <a:endParaRPr lang="en-US" sz="32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370905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80310992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666452" y="285221"/>
            <a:ext cx="10907578" cy="696301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วันเริ่มชำระหนี้ 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3900" y="1390325"/>
            <a:ext cx="10854335" cy="1807127"/>
          </a:xfrm>
          <a:prstGeom prst="flowChartAlternateProcess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33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กรณีผู้ดำเนินการฝึก ผู้ดำเนินการทดสอบมาตรฐานฝีมือแรงงาน ผู้ประกอบกิจการ</a:t>
            </a: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b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3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ให้ชำระหนี้เงินกู้ยืมคืนกองทุนหลังจากลงนามในสัญญาและได้รับเช็คแล้ว โดยชำระเป็นรายเดือน </a:t>
            </a:r>
            <a:r>
              <a:rPr lang="th-TH" sz="33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ภายในวันที่ 5 ของเดือนถัดไป</a:t>
            </a:r>
            <a:endParaRPr lang="en-US" sz="3300" b="1" u="sng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79114" y="3262533"/>
            <a:ext cx="10759121" cy="15410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pPr algn="thaiDist"/>
            <a:r>
              <a:rPr lang="th-TH" sz="31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ตัวอย่าง </a:t>
            </a:r>
            <a:r>
              <a:rPr lang="th-TH" sz="31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บริษัท ก จำกัด กู้ยืมเงินกองทุนเพื่อดำเนินการฝึกอบรมให้แก่ลูกจ้าง โดยทำสัญญากู้ยืมเงินและได้รับเช็ควันที่ 8 กรกฎาคม 2560 ดังนั้น บริษัท ก จำกัด จะต้องเริ่มชำระหนี้งวดแรก ภายในวันที่ 5 สิงหาคม 2560</a:t>
            </a:r>
            <a:endParaRPr lang="en-US" sz="31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6" name="ตาราง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3537546"/>
              </p:ext>
            </p:extLst>
          </p:nvPr>
        </p:nvGraphicFramePr>
        <p:xfrm>
          <a:off x="2783385" y="4940209"/>
          <a:ext cx="7331436" cy="1274652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66571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66571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48767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8 ก.ค.</a:t>
                      </a:r>
                      <a:r>
                        <a:rPr lang="th-TH" sz="3000" b="1" baseline="0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 60</a:t>
                      </a:r>
                      <a:endParaRPr lang="th-TH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1-5 ส.ค. 60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725885"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ทำสัญญากู้ยืมและรับเช็ค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3000" b="1" dirty="0">
                          <a:solidFill>
                            <a:schemeClr val="bg1"/>
                          </a:solidFill>
                          <a:latin typeface="FreesiaUPC" pitchFamily="34" charset="-34"/>
                          <a:cs typeface="FreesiaUPC" pitchFamily="34" charset="-34"/>
                        </a:rPr>
                        <a:t>เริ่มชำระงวดแรก</a:t>
                      </a:r>
                      <a:endParaRPr lang="en-US" sz="3000" b="1" dirty="0">
                        <a:solidFill>
                          <a:schemeClr val="bg1"/>
                        </a:solidFill>
                        <a:latin typeface="FreesiaUPC" pitchFamily="34" charset="-34"/>
                        <a:cs typeface="FreesiaUPC" pitchFamily="34" charset="-34"/>
                      </a:endParaRPr>
                    </a:p>
                  </a:txBody>
                  <a:tcPr marL="121872" marR="121872" marT="45731" marB="45731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7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1855217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สี่เหลี่ยมผืนผ้า 8"/>
          <p:cNvSpPr/>
          <p:nvPr/>
        </p:nvSpPr>
        <p:spPr>
          <a:xfrm>
            <a:off x="1297199" y="1323790"/>
            <a:ext cx="5397560" cy="3644182"/>
          </a:xfrm>
          <a:prstGeom prst="rect">
            <a:avLst/>
          </a:prstGeom>
          <a:solidFill>
            <a:srgbClr val="BAE18F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r>
              <a:rPr lang="th-TH" sz="5400" b="1" i="1" u="sng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เริ่มชำระหนี้คืน 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หลังจากลงนามในสัญญา</a:t>
            </a:r>
          </a:p>
          <a:p>
            <a:pPr algn="ctr"/>
            <a:r>
              <a:rPr lang="th-TH" sz="4800" b="1" dirty="0">
                <a:solidFill>
                  <a:schemeClr val="accent2">
                    <a:lumMod val="50000"/>
                  </a:schemeClr>
                </a:solidFill>
                <a:latin typeface="FreesiaUPC" pitchFamily="34" charset="-34"/>
                <a:cs typeface="FreesiaUPC" pitchFamily="34" charset="-34"/>
              </a:rPr>
              <a:t>และได้รับเช็คแล้ว </a:t>
            </a:r>
          </a:p>
          <a:p>
            <a:pPr algn="ctr"/>
            <a:r>
              <a:rPr lang="th-TH" sz="36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ไม่เกินวันที่ 5 ของเดือนถัดไป</a:t>
            </a:r>
            <a:endParaRPr lang="th-TH" sz="3600" dirty="0">
              <a:solidFill>
                <a:srgbClr val="00206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4" name="มนมุมสี่เหลี่ยมด้านเดียวกัน 4"/>
          <p:cNvSpPr/>
          <p:nvPr/>
        </p:nvSpPr>
        <p:spPr>
          <a:xfrm>
            <a:off x="7348890" y="943275"/>
            <a:ext cx="3569265" cy="4358727"/>
          </a:xfrm>
          <a:prstGeom prst="roundRect">
            <a:avLst/>
          </a:prstGeom>
          <a:solidFill>
            <a:srgbClr val="FFD1D2"/>
          </a:solidFill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493" tIns="199480" rIns="66493" bIns="66493" numCol="1" spcCol="1512" anchor="t" anchorCtr="0">
            <a:noAutofit/>
          </a:bodyPr>
          <a:lstStyle/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วิธีการชำระเงิน</a:t>
            </a: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Font typeface="Arial" pitchFamily="34" charset="0"/>
              <a:buChar char="•"/>
            </a:pP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เงินสด</a:t>
            </a:r>
            <a:endParaRPr lang="th-TH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เช็ค</a:t>
            </a:r>
            <a:endParaRPr lang="th-TH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ตั๋วแลกเงิน หรือธนาณัติ</a:t>
            </a:r>
            <a:endParaRPr lang="th-TH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 marL="340023" lvl="1" indent="-340023" defTabSz="2327267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th-TH" sz="4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ชำระผ่านธนาคาร</a:t>
            </a:r>
            <a:endParaRPr lang="th-TH" sz="4000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ชื่อเรื่อง 1"/>
          <p:cNvSpPr txBox="1">
            <a:spLocks/>
          </p:cNvSpPr>
          <p:nvPr/>
        </p:nvSpPr>
        <p:spPr>
          <a:xfrm>
            <a:off x="623149" y="117426"/>
            <a:ext cx="10907578" cy="878549"/>
          </a:xfrm>
          <a:prstGeom prst="rect">
            <a:avLst/>
          </a:prstGeom>
        </p:spPr>
        <p:txBody>
          <a:bodyPr vert="horz" lIns="108808" tIns="54404" rIns="108808" bIns="54404" anchor="b">
            <a:noAutofit/>
          </a:bodyPr>
          <a:lstStyle/>
          <a:p>
            <a:pPr algn="ctr" defTabSz="1088073">
              <a:spcBef>
                <a:spcPct val="0"/>
              </a:spcBef>
              <a:defRPr/>
            </a:pPr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ea typeface="+mj-ea"/>
                <a:cs typeface="FreesiaUPC" pitchFamily="34" charset="-34"/>
              </a:rPr>
              <a:t>การชำระหนี้เงินกู้ยืม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1774826" y="5446452"/>
            <a:ext cx="8541612" cy="662475"/>
          </a:xfrm>
          <a:prstGeom prst="rect">
            <a:avLst/>
          </a:prstGeom>
        </p:spPr>
        <p:txBody>
          <a:bodyPr vert="horz" lIns="108808" tIns="54404" rIns="108808" bIns="54404" anchor="b">
            <a:noAutofit/>
          </a:bodyPr>
          <a:lstStyle/>
          <a:p>
            <a:pPr defTabSz="1088073">
              <a:spcBef>
                <a:spcPct val="0"/>
              </a:spcBef>
              <a:defRPr/>
            </a:pPr>
            <a:r>
              <a:rPr lang="th-TH" sz="4300" b="1" dirty="0">
                <a:latin typeface="FreesiaUPC" pitchFamily="34" charset="-34"/>
                <a:ea typeface="+mj-ea"/>
                <a:cs typeface="FreesiaUPC" pitchFamily="34" charset="-34"/>
              </a:rPr>
              <a:t>ระยะเวลาผ่อนชำระไม่เกิน 12 เดือน</a:t>
            </a:r>
            <a:endParaRPr lang="en-US" sz="4300" b="1" dirty="0">
              <a:latin typeface="FreesiaUPC" pitchFamily="34" charset="-34"/>
              <a:ea typeface="+mj-ea"/>
              <a:cs typeface="FreesiaUPC" pitchFamily="34" charset="-34"/>
            </a:endParaRPr>
          </a:p>
        </p:txBody>
      </p:sp>
      <p:pic>
        <p:nvPicPr>
          <p:cNvPr id="7" name="Picture 2" descr="Free Empty Butt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4962" y="5559430"/>
            <a:ext cx="519605" cy="389946"/>
          </a:xfrm>
          <a:prstGeom prst="rect">
            <a:avLst/>
          </a:prstGeom>
          <a:noFill/>
        </p:spPr>
      </p:pic>
      <p:sp>
        <p:nvSpPr>
          <p:cNvPr id="8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0" name="ลูกศรขวา 15"/>
          <p:cNvSpPr/>
          <p:nvPr/>
        </p:nvSpPr>
        <p:spPr>
          <a:xfrm>
            <a:off x="6723269" y="2709714"/>
            <a:ext cx="666494" cy="500182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808" tIns="54404" rIns="108808" bIns="54404"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9515659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title" idx="4294967295"/>
          </p:nvPr>
        </p:nvSpPr>
        <p:spPr>
          <a:xfrm>
            <a:off x="817144" y="1485578"/>
            <a:ext cx="10938892" cy="1051168"/>
          </a:xfr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pPr algn="ctr"/>
            <a:r>
              <a:rPr lang="th-TH" sz="5700" b="1" dirty="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t>การติดตามหนี้</a:t>
            </a:r>
            <a:endParaRPr lang="en-US" sz="5700" b="1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รูปภาพ 3" descr="orange_line_s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26895" y="1982905"/>
            <a:ext cx="10844968" cy="1571989"/>
          </a:xfrm>
          <a:prstGeom prst="rect">
            <a:avLst/>
          </a:prstGeom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87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63" y="4293890"/>
            <a:ext cx="1767309" cy="2437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792526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2"/>
          <p:cNvSpPr txBox="1">
            <a:spLocks/>
          </p:cNvSpPr>
          <p:nvPr/>
        </p:nvSpPr>
        <p:spPr>
          <a:xfrm>
            <a:off x="670298" y="189434"/>
            <a:ext cx="10907578" cy="62307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การแจ้งชำระหนี้เงินกู้ยืม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88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grpSp>
        <p:nvGrpSpPr>
          <p:cNvPr id="7" name="Group 6"/>
          <p:cNvGrpSpPr/>
          <p:nvPr/>
        </p:nvGrpSpPr>
        <p:grpSpPr>
          <a:xfrm>
            <a:off x="1485108" y="1125538"/>
            <a:ext cx="3753059" cy="1368150"/>
            <a:chOff x="270578" y="0"/>
            <a:chExt cx="3753059" cy="750758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8" name="Rounded Rectangle 7"/>
            <p:cNvSpPr/>
            <p:nvPr/>
          </p:nvSpPr>
          <p:spPr>
            <a:xfrm>
              <a:off x="270578" y="0"/>
              <a:ext cx="3753059" cy="750758"/>
            </a:xfrm>
            <a:prstGeom prst="roundRect">
              <a:avLst/>
            </a:prstGeom>
            <a:solidFill>
              <a:srgbClr val="BAE18F"/>
            </a:solidFill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ounded Rectangle 4"/>
            <p:cNvSpPr/>
            <p:nvPr/>
          </p:nvSpPr>
          <p:spPr>
            <a:xfrm>
              <a:off x="307227" y="36649"/>
              <a:ext cx="3679761" cy="677460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68580" rIns="137160" bIns="68580" numCol="1" spcCol="1270" anchor="ctr" anchorCtr="0">
              <a:noAutofit/>
            </a:bodyPr>
            <a:lstStyle/>
            <a:p>
              <a:pPr lvl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i="0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1. แจ้งหนี้เมื่อผิดนัด</a:t>
              </a:r>
              <a:br>
                <a:rPr lang="th-TH" sz="3600" b="1" i="0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i="0" kern="1200" dirty="0">
                  <a:solidFill>
                    <a:schemeClr val="bg1"/>
                  </a:solidFill>
                  <a:latin typeface="FreesiaUPC" pitchFamily="34" charset="-34"/>
                  <a:cs typeface="FreesiaUPC" pitchFamily="34" charset="-34"/>
                </a:rPr>
                <a:t>    ชำระหนี้</a:t>
              </a:r>
              <a:endParaRPr lang="en-US" sz="3600" b="1" i="0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11" name="Rounded Rectangle 10"/>
          <p:cNvSpPr/>
          <p:nvPr/>
        </p:nvSpPr>
        <p:spPr>
          <a:xfrm>
            <a:off x="5805588" y="1197546"/>
            <a:ext cx="5040559" cy="1296142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 anchorCtr="0"/>
          <a:lstStyle/>
          <a:p>
            <a:pPr algn="thaiDist"/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ค้างชำระ </a:t>
            </a:r>
            <a:r>
              <a:rPr lang="th-TH" sz="3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1-2 งวด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แจ้งให้ชำระหนี้ที่ค้างชำระพร้อมดอกเบี้ยอัตราร้อยละ 15 ต่อปี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485108" y="2679900"/>
            <a:ext cx="3753059" cy="1397965"/>
            <a:chOff x="0" y="460465"/>
            <a:chExt cx="3753059" cy="1397965"/>
          </a:xfrm>
          <a:solidFill>
            <a:schemeClr val="accent6">
              <a:lumMod val="60000"/>
              <a:lumOff val="40000"/>
            </a:schemeClr>
          </a:solidFill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17" name="Rounded Rectangle 16"/>
            <p:cNvSpPr/>
            <p:nvPr/>
          </p:nvSpPr>
          <p:spPr>
            <a:xfrm>
              <a:off x="0" y="460465"/>
              <a:ext cx="3753059" cy="1397965"/>
            </a:xfrm>
            <a:prstGeom prst="roundRect">
              <a:avLst/>
            </a:prstGeom>
            <a:grpFill/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4">
                <a:hueOff val="0"/>
                <a:satOff val="0"/>
                <a:lumOff val="0"/>
                <a:alphaOff val="0"/>
              </a:schemeClr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Rounded Rectangle 4"/>
            <p:cNvSpPr/>
            <p:nvPr/>
          </p:nvSpPr>
          <p:spPr>
            <a:xfrm>
              <a:off x="82304" y="542769"/>
              <a:ext cx="3588451" cy="1315661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68580" rIns="137160" bIns="68580" numCol="1" spcCol="1270" anchor="ctr" anchorCtr="0">
              <a:noAutofit/>
            </a:bodyPr>
            <a:lstStyle/>
            <a:p>
              <a:pPr lvl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i="0" kern="1200" dirty="0">
                  <a:solidFill>
                    <a:schemeClr val="bg1"/>
                  </a:solidFill>
                  <a:effectLst/>
                  <a:latin typeface="FreesiaUPC" pitchFamily="34" charset="-34"/>
                  <a:cs typeface="FreesiaUPC" pitchFamily="34" charset="-34"/>
                </a:rPr>
                <a:t>2. แจ้งบอกเลิก</a:t>
              </a:r>
              <a:br>
                <a:rPr lang="th-TH" sz="3600" b="1" i="0" kern="1200" dirty="0">
                  <a:solidFill>
                    <a:schemeClr val="bg1"/>
                  </a:solidFill>
                  <a:effectLst/>
                  <a:latin typeface="FreesiaUPC" pitchFamily="34" charset="-34"/>
                  <a:cs typeface="FreesiaUPC" pitchFamily="34" charset="-34"/>
                </a:rPr>
              </a:br>
              <a:r>
                <a:rPr lang="th-TH" sz="3600" b="1" i="0" kern="1200" dirty="0">
                  <a:solidFill>
                    <a:schemeClr val="bg1"/>
                  </a:solidFill>
                  <a:effectLst/>
                  <a:latin typeface="FreesiaUPC" pitchFamily="34" charset="-34"/>
                  <a:cs typeface="FreesiaUPC" pitchFamily="34" charset="-34"/>
                </a:rPr>
                <a:t>    สัญญา</a:t>
              </a:r>
              <a:endParaRPr lang="en-US" sz="3600" b="1" i="0" kern="120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1504306" y="4292144"/>
            <a:ext cx="3753059" cy="1441905"/>
            <a:chOff x="472476" y="0"/>
            <a:chExt cx="3753059" cy="4102774"/>
          </a:xfrm>
          <a:scene3d>
            <a:camera prst="orthographicFront"/>
            <a:lightRig rig="threePt" dir="t">
              <a:rot lat="0" lon="0" rev="7500000"/>
            </a:lightRig>
          </a:scene3d>
        </p:grpSpPr>
        <p:sp>
          <p:nvSpPr>
            <p:cNvPr id="21" name="Rounded Rectangle 20"/>
            <p:cNvSpPr/>
            <p:nvPr/>
          </p:nvSpPr>
          <p:spPr>
            <a:xfrm>
              <a:off x="472476" y="0"/>
              <a:ext cx="3753059" cy="4102774"/>
            </a:xfrm>
            <a:prstGeom prst="roundRect">
              <a:avLst/>
            </a:prstGeom>
            <a:solidFill>
              <a:srgbClr val="FF99CC"/>
            </a:solidFill>
            <a:sp3d prstMaterial="plastic">
              <a:bevelT w="127000" h="25400" prst="relaxedInset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2">
              <a:schemeClr val="accent4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Rounded Rectangle 6"/>
            <p:cNvSpPr/>
            <p:nvPr/>
          </p:nvSpPr>
          <p:spPr>
            <a:xfrm>
              <a:off x="655685" y="183209"/>
              <a:ext cx="3386641" cy="3736356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37160" tIns="68580" rIns="137160" bIns="68580" numCol="1" spcCol="1270" anchor="ctr" anchorCtr="0">
              <a:noAutofit/>
            </a:bodyPr>
            <a:lstStyle/>
            <a:p>
              <a:pPr lvl="0" algn="l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th-TH" sz="3600" b="1" i="0" kern="1200" dirty="0">
                  <a:solidFill>
                    <a:schemeClr val="bg1"/>
                  </a:solidFill>
                  <a:effectLst/>
                  <a:latin typeface="FreesiaUPC" pitchFamily="34" charset="-34"/>
                  <a:cs typeface="FreesiaUPC" pitchFamily="34" charset="-34"/>
                </a:rPr>
                <a:t>3. ส่งฟ้องคดี</a:t>
              </a:r>
              <a:endParaRPr lang="en-US" sz="3600" b="1" i="0" kern="1200" dirty="0">
                <a:solidFill>
                  <a:schemeClr val="bg1"/>
                </a:solidFill>
                <a:effectLst/>
                <a:latin typeface="FreesiaUPC" pitchFamily="34" charset="-34"/>
                <a:cs typeface="FreesiaUPC" pitchFamily="34" charset="-34"/>
              </a:endParaRPr>
            </a:p>
          </p:txBody>
        </p:sp>
      </p:grpSp>
      <p:sp>
        <p:nvSpPr>
          <p:cNvPr id="25" name="Rounded Rectangle 24"/>
          <p:cNvSpPr/>
          <p:nvPr/>
        </p:nvSpPr>
        <p:spPr>
          <a:xfrm>
            <a:off x="5805588" y="2637705"/>
            <a:ext cx="5040559" cy="158417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 anchorCtr="1"/>
          <a:lstStyle/>
          <a:p>
            <a:pPr lvl="0" algn="thaiDist"/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ค้างชำระหนี้ </a:t>
            </a:r>
            <a:r>
              <a:rPr lang="th-TH" sz="30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 งวดติดต่อกัน</a:t>
            </a: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แจ้งให้ชำระหนี้ที่ค้างชำระพร้อมดอกเบี้ยอัตราร้อยละ 15 ต่อปี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805588" y="4346380"/>
            <a:ext cx="5040559" cy="1387669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>
              <a:rot lat="0" lon="0" rev="7500000"/>
            </a:lightRig>
          </a:scene3d>
          <a:sp3d prstMaterial="plastic">
            <a:bevelT w="127000" h="25400" prst="relaxedInset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4">
              <a:hueOff val="0"/>
              <a:satOff val="0"/>
              <a:lumOff val="0"/>
              <a:alphaOff val="0"/>
            </a:schemeClr>
          </a:fillRef>
          <a:effectRef idx="2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anchor="ctr" anchorCtr="1"/>
          <a:lstStyle/>
          <a:p>
            <a:pPr marL="0" lvl="1" algn="thaiDist" defTabSz="16002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th-TH" sz="30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ไม่ชำระหนี้ตามหนังสือแจ้งบอกเลิกสัญญา ส่งฟ้องคดี</a:t>
            </a:r>
            <a:endParaRPr lang="en-US" sz="30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35" name="Right Arrow 34"/>
          <p:cNvSpPr/>
          <p:nvPr/>
        </p:nvSpPr>
        <p:spPr>
          <a:xfrm>
            <a:off x="5257365" y="4726810"/>
            <a:ext cx="620232" cy="50318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ight Arrow 35"/>
          <p:cNvSpPr/>
          <p:nvPr/>
        </p:nvSpPr>
        <p:spPr>
          <a:xfrm>
            <a:off x="5210007" y="3127290"/>
            <a:ext cx="620232" cy="50318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ight Arrow 36"/>
          <p:cNvSpPr/>
          <p:nvPr/>
        </p:nvSpPr>
        <p:spPr>
          <a:xfrm>
            <a:off x="5238167" y="1558021"/>
            <a:ext cx="620232" cy="50318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/>
          <p:cNvSpPr/>
          <p:nvPr/>
        </p:nvSpPr>
        <p:spPr>
          <a:xfrm>
            <a:off x="1557115" y="5957958"/>
            <a:ext cx="63367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h-TH" sz="32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หนังสือแจ้งหนี้กำหนดให้ชำระภายใน 30 วัน</a:t>
            </a:r>
            <a:endParaRPr lang="en-US" sz="3200" dirty="0">
              <a:solidFill>
                <a:srgbClr val="FFFF00"/>
              </a:solidFill>
            </a:endParaRPr>
          </a:p>
        </p:txBody>
      </p:sp>
      <p:sp>
        <p:nvSpPr>
          <p:cNvPr id="39" name="5-Point Star 38"/>
          <p:cNvSpPr/>
          <p:nvPr/>
        </p:nvSpPr>
        <p:spPr>
          <a:xfrm>
            <a:off x="1485107" y="5950074"/>
            <a:ext cx="457200" cy="457200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853361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666452" y="357249"/>
            <a:ext cx="10907578" cy="837440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สถานที่ยื่นคำขอกู้ยืมเงินและทำสัญญา</a:t>
            </a:r>
            <a:endParaRPr lang="en-US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graphicFrame>
        <p:nvGraphicFramePr>
          <p:cNvPr id="4" name="ไดอะแกรม 5"/>
          <p:cNvGraphicFramePr/>
          <p:nvPr>
            <p:extLst>
              <p:ext uri="{D42A27DB-BD31-4B8C-83A1-F6EECF244321}">
                <p14:modId xmlns:p14="http://schemas.microsoft.com/office/powerpoint/2010/main" val="1677188572"/>
              </p:ext>
            </p:extLst>
          </p:nvPr>
        </p:nvGraphicFramePr>
        <p:xfrm>
          <a:off x="856880" y="1557588"/>
          <a:ext cx="10378267" cy="4064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89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01331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97047563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11068" y="261442"/>
            <a:ext cx="6614863" cy="848559"/>
          </a:xfrm>
          <a:prstGeom prst="rect">
            <a:avLst/>
          </a:prstGeom>
          <a:noFill/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การรายงานผลการกู้ยืมเงิน</a:t>
            </a:r>
            <a:endParaRPr lang="en-US" sz="48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933380" y="1629178"/>
            <a:ext cx="7431478" cy="3050047"/>
          </a:xfrm>
          <a:prstGeom prst="roundRect">
            <a:avLst/>
          </a:prstGeom>
          <a:noFill/>
          <a:ln w="3810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lIns="108832" tIns="54416" rIns="108832" bIns="54416" rtlCol="0">
            <a:spAutoFit/>
          </a:bodyPr>
          <a:lstStyle/>
          <a:p>
            <a:pPr lvl="0" algn="thaiDist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ผู้กู้ยืมต้องรายงานผลการกู้ยืม ตามแบบ กย.6 ส่งให้สพร.หรือสนพ. ภายใน 30 วันนับแต่วันที่ดำเนินการพัฒนาฝีมือแรงงานแล้วเสร็จ</a:t>
            </a:r>
            <a:endParaRPr lang="en-US" sz="4300" b="1" dirty="0"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4" name="Picture 2" descr="D:\บรรยาย สปก.60\New folder (3)\silhouette_offi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5068" y="2277399"/>
            <a:ext cx="2808312" cy="3018611"/>
          </a:xfrm>
          <a:prstGeom prst="rect">
            <a:avLst/>
          </a:prstGeom>
          <a:noFill/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90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573339" y="6376952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92238500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กลุ่ม 16"/>
          <p:cNvGrpSpPr/>
          <p:nvPr/>
        </p:nvGrpSpPr>
        <p:grpSpPr>
          <a:xfrm>
            <a:off x="778128" y="765498"/>
            <a:ext cx="10568694" cy="2044898"/>
            <a:chOff x="825806" y="1195146"/>
            <a:chExt cx="7929618" cy="2133821"/>
          </a:xfrm>
        </p:grpSpPr>
        <p:sp>
          <p:nvSpPr>
            <p:cNvPr id="12" name="TextBox 11"/>
            <p:cNvSpPr txBox="1"/>
            <p:nvPr/>
          </p:nvSpPr>
          <p:spPr>
            <a:xfrm>
              <a:off x="825806" y="1195146"/>
              <a:ext cx="7929618" cy="2133821"/>
            </a:xfrm>
            <a:prstGeom prst="doubleWave">
              <a:avLst/>
            </a:prstGeom>
            <a:solidFill>
              <a:schemeClr val="accent5">
                <a:lumMod val="40000"/>
                <a:lumOff val="6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th-TH" sz="3800" i="1" dirty="0">
                  <a:solidFill>
                    <a:srgbClr val="7030A0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      </a:t>
              </a:r>
              <a:r>
                <a:rPr lang="th-TH" sz="3300" b="1" i="1" dirty="0">
                  <a:solidFill>
                    <a:srgbClr val="7030A0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ยกเว้นภาษี</a:t>
              </a:r>
            </a:p>
            <a:p>
              <a:r>
                <a:rPr lang="th-TH" dirty="0">
                  <a:solidFill>
                    <a:schemeClr val="accent5">
                      <a:lumMod val="50000"/>
                    </a:schemeClr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	</a:t>
              </a:r>
              <a:r>
                <a:rPr lang="th-TH" sz="2800" b="1" dirty="0">
                  <a:solidFill>
                    <a:schemeClr val="bg1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ค่าใช้จ่ายที่ใช้ในการฝึกอบรมสามารถนำไปยกเว้นภาษีเงินได้ร้อยละร้อย</a:t>
              </a:r>
            </a:p>
            <a:p>
              <a:endParaRPr lang="en-US" sz="2800" dirty="0"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</p:txBody>
        </p:sp>
        <p:pic>
          <p:nvPicPr>
            <p:cNvPr id="6" name="รูปภาพ 5" descr="fb_fan_15_like.pn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6750" y="1454224"/>
              <a:ext cx="437810" cy="447220"/>
            </a:xfrm>
            <a:prstGeom prst="rect">
              <a:avLst/>
            </a:prstGeom>
          </p:spPr>
        </p:pic>
      </p:grpSp>
      <p:grpSp>
        <p:nvGrpSpPr>
          <p:cNvPr id="16" name="กลุ่ม 15"/>
          <p:cNvGrpSpPr/>
          <p:nvPr/>
        </p:nvGrpSpPr>
        <p:grpSpPr>
          <a:xfrm>
            <a:off x="778128" y="3934384"/>
            <a:ext cx="10568694" cy="1492776"/>
            <a:chOff x="4129227" y="2273196"/>
            <a:chExt cx="8001056" cy="1238674"/>
          </a:xfrm>
        </p:grpSpPr>
        <p:sp>
          <p:nvSpPr>
            <p:cNvPr id="14" name="TextBox 13"/>
            <p:cNvSpPr txBox="1"/>
            <p:nvPr/>
          </p:nvSpPr>
          <p:spPr>
            <a:xfrm>
              <a:off x="4129227" y="2273196"/>
              <a:ext cx="8001056" cy="1238674"/>
            </a:xfrm>
            <a:prstGeom prst="doubleWave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r>
                <a:rPr lang="th-TH" sz="3800" i="1" dirty="0">
                  <a:solidFill>
                    <a:srgbClr val="7030A0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      </a:t>
              </a:r>
              <a:r>
                <a:rPr lang="th-TH" sz="3300" b="1" i="1" dirty="0">
                  <a:solidFill>
                    <a:srgbClr val="FF3399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ลดต้นทุน</a:t>
              </a:r>
              <a:endParaRPr lang="th-TH" sz="3600" b="1" i="1" dirty="0">
                <a:solidFill>
                  <a:srgbClr val="FF3399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  <a:p>
              <a:r>
                <a:rPr lang="th-TH" sz="2900" dirty="0">
                  <a:solidFill>
                    <a:schemeClr val="accent5">
                      <a:lumMod val="50000"/>
                    </a:schemeClr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	</a:t>
              </a:r>
              <a:r>
                <a:rPr lang="th-TH" sz="2800" b="1" dirty="0">
                  <a:solidFill>
                    <a:schemeClr val="bg1"/>
                  </a:solidFill>
                  <a:latin typeface="FreesiaUPC" pitchFamily="34" charset="-34"/>
                  <a:ea typeface="BoonTook Ultra" pitchFamily="50" charset="-34"/>
                  <a:cs typeface="FreesiaUPC" pitchFamily="34" charset="-34"/>
                </a:rPr>
                <a:t>ลูกจ้างได้รับการพัฒนาทักษะฝีมือ เพิ่มผลิตภาพแรงงาน ลดต้นทุนการผลิต</a:t>
              </a:r>
              <a:endParaRPr lang="en-US" sz="2800" b="1" dirty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endParaRPr>
            </a:p>
          </p:txBody>
        </p:sp>
        <p:pic>
          <p:nvPicPr>
            <p:cNvPr id="9" name="รูปภาพ 8" descr="fb_fan_15_like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272103" y="2422146"/>
              <a:ext cx="400731" cy="447220"/>
            </a:xfrm>
            <a:prstGeom prst="rect">
              <a:avLst/>
            </a:prstGeom>
          </p:spPr>
        </p:pic>
      </p:grpSp>
      <p:sp>
        <p:nvSpPr>
          <p:cNvPr id="10" name="TextBox 9"/>
          <p:cNvSpPr txBox="1"/>
          <p:nvPr/>
        </p:nvSpPr>
        <p:spPr>
          <a:xfrm>
            <a:off x="765027" y="2134184"/>
            <a:ext cx="10568694" cy="2088684"/>
          </a:xfrm>
          <a:prstGeom prst="doubleWave">
            <a:avLst/>
          </a:prstGeom>
          <a:solidFill>
            <a:srgbClr val="FF99CC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3800" i="1" dirty="0">
                <a:solidFill>
                  <a:srgbClr val="7030A0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</a:t>
            </a:r>
            <a:r>
              <a:rPr lang="th-TH" sz="3300" b="1" i="1" dirty="0"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ประเมินเงินสมทบกองทุน</a:t>
            </a:r>
            <a:endParaRPr lang="th-TH" sz="3800" b="1" i="1" dirty="0"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  <a:p>
            <a:r>
              <a:rPr lang="th-TH" sz="29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	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พัฒนาฝีมือแรงงานให้แก่ลูกจ้างครบตามสัดส่วนที่กฎหมายกำหนด</a:t>
            </a:r>
          </a:p>
          <a:p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“ไม่ต้องส่งเงินสมทบเข้ากองทุน”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</p:txBody>
      </p:sp>
      <p:pic>
        <p:nvPicPr>
          <p:cNvPr id="19" name="รูปภาพ 18" descr="fb_fan_15_lik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68555" y="2785169"/>
            <a:ext cx="527630" cy="429152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776103" y="5230528"/>
            <a:ext cx="10568694" cy="1433474"/>
          </a:xfrm>
          <a:prstGeom prst="doubleWave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th-TH" sz="3800" i="1" dirty="0">
                <a:solidFill>
                  <a:srgbClr val="7030A0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      </a:t>
            </a:r>
            <a:r>
              <a:rPr lang="th-TH" sz="3300" b="1" i="1" dirty="0">
                <a:solidFill>
                  <a:srgbClr val="FF3399"/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กู้ใหม่</a:t>
            </a:r>
            <a:endParaRPr lang="th-TH" sz="3600" b="1" i="1" dirty="0">
              <a:solidFill>
                <a:srgbClr val="FF3399"/>
              </a:solidFill>
              <a:latin typeface="FreesiaUPC" pitchFamily="34" charset="-34"/>
              <a:ea typeface="BoonTook Ultra" pitchFamily="50" charset="-34"/>
              <a:cs typeface="FreesiaUPC" pitchFamily="34" charset="-34"/>
            </a:endParaRPr>
          </a:p>
          <a:p>
            <a:pPr lvl="0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th-TH" sz="2900" dirty="0">
                <a:solidFill>
                  <a:schemeClr val="accent5">
                    <a:lumMod val="50000"/>
                  </a:schemeClr>
                </a:solidFill>
                <a:latin typeface="FreesiaUPC" pitchFamily="34" charset="-34"/>
                <a:ea typeface="BoonTook Ultra" pitchFamily="50" charset="-34"/>
                <a:cs typeface="FreesiaUPC" pitchFamily="34" charset="-34"/>
              </a:rPr>
              <a:t>	</a:t>
            </a:r>
            <a:r>
              <a:rPr lang="th-TH" sz="28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ชำระคืนหมดแล้ว ขอกู้ใหม่ได้</a:t>
            </a:r>
            <a:endParaRPr lang="en-US" sz="2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21" name="รูปภาพ 8" descr="fb_fan_15_lik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5776" y="5446018"/>
            <a:ext cx="529331" cy="538963"/>
          </a:xfrm>
          <a:prstGeom prst="rect">
            <a:avLst/>
          </a:prstGeom>
        </p:spPr>
      </p:pic>
      <p:sp>
        <p:nvSpPr>
          <p:cNvPr id="13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91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5" name="ชื่อเรื่อง 2"/>
          <p:cNvSpPr txBox="1">
            <a:spLocks/>
          </p:cNvSpPr>
          <p:nvPr/>
        </p:nvSpPr>
        <p:spPr>
          <a:xfrm>
            <a:off x="670298" y="117426"/>
            <a:ext cx="10907578" cy="623076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800" kern="1200" spc="-119" baseline="0">
                <a:solidFill>
                  <a:schemeClr val="tx2">
                    <a:satMod val="200000"/>
                  </a:schemeClr>
                </a:solidFill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th-TH" b="1" i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ประโยชน์ที่ได้รับจากการกู้ยืมเงินกองทุนพัฒนาฝีมือแรงงาน</a:t>
            </a:r>
            <a:endParaRPr lang="en-US" b="1" i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149403" y="6526138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265511153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23148" y="1060785"/>
            <a:ext cx="10748995" cy="2656650"/>
          </a:xfrm>
          <a:prstGeom prst="round2Diag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1. อายุข้อมูลเครดิตบูโรในการยื่นคำขอกู้ยืมเงิน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- ต้องมีอายุไม่เกิน 30 วัน ณ วันที่ยื่นคำขอกู้ยืมเงิน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- กรณีผู้กู้ยืมเงินรายเดิมประสงค์จะขอกู้ยืมเงินใหม่ (ปิดบัญชีแล้ว 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ก่อนจะขอกู้ยืมใหม่) ให้ยื่นข้อมูลเครดิตบูโรใหม่ด้วยทุกครั้ง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94210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20466" y="628002"/>
            <a:ext cx="1151678" cy="1080370"/>
          </a:xfrm>
          <a:prstGeom prst="rect">
            <a:avLst/>
          </a:prstGeom>
          <a:noFill/>
        </p:spPr>
      </p:pic>
      <p:sp>
        <p:nvSpPr>
          <p:cNvPr id="6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92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pic>
        <p:nvPicPr>
          <p:cNvPr id="12" name="Picture 4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202" y="-26590"/>
            <a:ext cx="2854105" cy="1084908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542612" y="117426"/>
            <a:ext cx="3646980" cy="940892"/>
          </a:xfrm>
          <a:prstGeom prst="homePlate">
            <a:avLst/>
          </a:prstGeom>
          <a:noFill/>
        </p:spPr>
        <p:txBody>
          <a:bodyPr wrap="square" lIns="108832" tIns="54416" rIns="108832" bIns="54416" rtlCol="0">
            <a:spAutoFit/>
          </a:bodyPr>
          <a:lstStyle/>
          <a:p>
            <a:pPr algn="r"/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สาระสำคัญ</a:t>
            </a:r>
            <a:endParaRPr lang="en-US" sz="5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3019" y="3879451"/>
            <a:ext cx="10636791" cy="2573294"/>
          </a:xfrm>
          <a:prstGeom prst="round2Diag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2.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รายงานรายงาน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งบแสดงฐานะการเงิน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งบกำไรขาดทุน และงบแสดง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การเปลี่ยนแปลงส่วนของผู้ถือหุ้น สำหรับปีสิ้นสุดวันเดียวกัน รวมถึง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หมายเหตุสรุปนโยบายการบัญชีที่สำคัญ และหมายเหตุ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เรื่องอื่นๆ   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ซึ่งผ่านการตรวจสอบจากผู้สอบบัญชีเรียบร้อยแล้วย้อนหลัง 2 ปี</a:t>
            </a:r>
          </a:p>
        </p:txBody>
      </p:sp>
      <p:pic>
        <p:nvPicPr>
          <p:cNvPr id="16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12452" y="3429794"/>
            <a:ext cx="1099862" cy="10803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7296799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93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7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542612" y="117426"/>
            <a:ext cx="3646980" cy="940892"/>
          </a:xfrm>
          <a:prstGeom prst="homePlate">
            <a:avLst/>
          </a:prstGeom>
          <a:noFill/>
        </p:spPr>
        <p:txBody>
          <a:bodyPr wrap="square" lIns="108832" tIns="54416" rIns="108832" bIns="54416" rtlCol="0">
            <a:spAutoFit/>
          </a:bodyPr>
          <a:lstStyle/>
          <a:p>
            <a:pPr algn="r"/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สาระสำคัญ</a:t>
            </a:r>
            <a:endParaRPr lang="en-US" sz="5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3" name="Picture 4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202" y="-26590"/>
            <a:ext cx="2854105" cy="1084908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497959" y="1198724"/>
            <a:ext cx="11036914" cy="1415557"/>
          </a:xfrm>
          <a:prstGeom prst="round2DiagRect">
            <a:avLst/>
          </a:prstGeom>
          <a:solidFill>
            <a:srgbClr val="D1B2E8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38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3. จำนวนลูกจ้างที่ระบุในคำขอกู้ยืมเงิน (ข้อ1) ต้องตรงกับจำนวนลูกจ้าง</a:t>
            </a:r>
            <a:br>
              <a:rPr lang="th-TH" sz="38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8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ที่นำส่งเงินสมทบเข้ากองทุนประกันสังคม</a:t>
            </a:r>
            <a:endParaRPr lang="en-US" sz="3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5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30124" y="826382"/>
            <a:ext cx="1080121" cy="108012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444890" y="2605418"/>
            <a:ext cx="11089983" cy="1347426"/>
          </a:xfrm>
          <a:prstGeom prst="round2Diag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4. จัดทำข้อมูลตำแหน่งงานลูกจ้างที่เข้ารับการฝึกอบรมในแต่ละหลักสูตร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เพื่อเป็นเอกสารประกอบคำขอกู้ยืมเงินกองทุนพัฒนาฝีมือแรงงาน 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7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53787" y="2205658"/>
            <a:ext cx="1128464" cy="108037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386183" y="3880836"/>
            <a:ext cx="11148689" cy="2573294"/>
          </a:xfrm>
          <a:prstGeom prst="round2DiagRect">
            <a:avLst/>
          </a:prstGeom>
          <a:solidFill>
            <a:srgbClr val="FED6FE"/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5.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สถานประกอบกิจการ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จดทะเบียนนิติบุคคลใหม่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และดำเนินการ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ไม่ถึง 1 ปี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ให้ใช้หลักประกันเป็นหนังสือค้ำประกันธนาคาร</a:t>
            </a:r>
          </a:p>
          <a:p>
            <a:pPr algn="thaiDist">
              <a:buFont typeface="Wingdings" pitchFamily="2" charset="2"/>
              <a:buChar char="Ø"/>
            </a:pPr>
            <a:r>
              <a:rPr lang="th-TH" sz="36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เนื่องจากรายงาน</a:t>
            </a:r>
            <a:r>
              <a:rPr lang="th-TH" sz="3200" b="1" u="sng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เครดิตบูโรไม่ปรากฏข้อมูลการดำเนินธุรกรรมทางการเงิน</a:t>
            </a:r>
            <a:br>
              <a:rPr lang="th-TH" sz="3200" b="1" u="sng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200" b="1" dirty="0">
                <a:solidFill>
                  <a:srgbClr val="002060"/>
                </a:solidFill>
                <a:latin typeface="FreesiaUPC" pitchFamily="34" charset="-34"/>
                <a:cs typeface="FreesiaUPC" pitchFamily="34" charset="-34"/>
              </a:rPr>
              <a:t>     และยังไม่มีงบแสดงฐานะทางการเงิน</a:t>
            </a:r>
          </a:p>
        </p:txBody>
      </p:sp>
      <p:pic>
        <p:nvPicPr>
          <p:cNvPr id="19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02131" y="3530077"/>
            <a:ext cx="1080121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6913629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94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542612" y="117426"/>
            <a:ext cx="3646980" cy="940892"/>
          </a:xfrm>
          <a:prstGeom prst="homePlate">
            <a:avLst/>
          </a:prstGeom>
          <a:noFill/>
        </p:spPr>
        <p:txBody>
          <a:bodyPr wrap="square" lIns="108832" tIns="54416" rIns="108832" bIns="54416" rtlCol="0">
            <a:spAutoFit/>
          </a:bodyPr>
          <a:lstStyle/>
          <a:p>
            <a:pPr algn="r"/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สาระสำคัญ</a:t>
            </a:r>
            <a:endParaRPr lang="en-US" sz="5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1" name="Picture 4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202" y="-26590"/>
            <a:ext cx="2854105" cy="1084908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574484" y="2925788"/>
            <a:ext cx="11085577" cy="2368983"/>
          </a:xfrm>
          <a:prstGeom prst="round2Diag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7. กำหนดเวลาการทำสัญญาเมื่อได้รับอนุมัติให้กู้ยืมเงิน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- </a:t>
            </a:r>
            <a:r>
              <a:rPr lang="th-TH" sz="36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ให้ทำสัญญาภายใน 30 วัน นับแต่วันได้รับแจ้งผลการพิจารณาอนุมัติ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/>
            </a:r>
            <a:b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แต่หากมีเหตุจำเป็นสามารถเลื่อนระยะเวลาได้</a:t>
            </a:r>
            <a:r>
              <a:rPr lang="en-US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แต่ไม่เกิน 30 วัน</a:t>
            </a:r>
            <a:endParaRPr lang="th-TH" sz="3600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7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86303" y="2565698"/>
            <a:ext cx="1182388" cy="1080370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628705" y="1449348"/>
            <a:ext cx="11031357" cy="1279323"/>
          </a:xfrm>
          <a:prstGeom prst="round2Diag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6.</a:t>
            </a:r>
            <a:r>
              <a:rPr lang="en-US" sz="3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หากพิจารณาแล้วเห็นว่าสถานประกอบกิจการใด</a:t>
            </a:r>
            <a:r>
              <a:rPr lang="th-TH" sz="34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เอกสารประกอบคำขอกู้ยืมเงิน</a:t>
            </a:r>
            <a:br>
              <a:rPr lang="th-TH" sz="34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</a:t>
            </a:r>
            <a:r>
              <a:rPr lang="th-TH" sz="34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ไม่เพียงพอ</a:t>
            </a:r>
            <a:r>
              <a:rPr lang="th-TH" sz="3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สามารถ</a:t>
            </a:r>
            <a:r>
              <a:rPr lang="th-TH" sz="3400" b="1" u="sng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ขอเอกสารเพิ่มเติม</a:t>
            </a:r>
            <a:r>
              <a:rPr lang="th-TH" sz="34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เพื่อประกอบการพิจารณาเป็นกรณีไป</a:t>
            </a:r>
            <a:endParaRPr lang="en-US" sz="34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9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86303" y="1197546"/>
            <a:ext cx="1080121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9436579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22138" y="1321955"/>
            <a:ext cx="10844968" cy="4412095"/>
          </a:xfrm>
          <a:prstGeom prst="round2Diag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8.</a:t>
            </a:r>
            <a:r>
              <a:rPr lang="en-US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</a:t>
            </a:r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การเลื่อนเวลาการฝึกอบรม/ทดสอบมาตรฐานฯ ออกไปจากที่แจ้งไว้</a:t>
            </a:r>
            <a:b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ในคำขอกู้ยืมเงิน</a:t>
            </a:r>
          </a:p>
          <a:p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- ให้ผู้กู้ยืมเงินแจ้งเหตุผล พร้อมระบุวันเริ่ม- จบฝึกอบรม 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หรือทดสอบมาตรฐานฯ ให้สพร.หรือ สนพ. ที่ทำสัญญา เพื่อแนบไว้</a:t>
            </a:r>
            <a:b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600" b="1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  กับสัญญากู้ยืมเงิน</a:t>
            </a:r>
            <a:endParaRPr lang="en-US" sz="36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  <a:p>
            <a:pPr>
              <a:buFont typeface="Wingdings" pitchFamily="2" charset="2"/>
              <a:buChar char="Ø"/>
            </a:pPr>
            <a:r>
              <a:rPr lang="th-TH" sz="3600" b="1" dirty="0">
                <a:solidFill>
                  <a:srgbClr val="7030A0"/>
                </a:solidFill>
                <a:latin typeface="FreesiaUPC" pitchFamily="34" charset="-34"/>
                <a:cs typeface="FreesiaUPC" pitchFamily="34" charset="-34"/>
              </a:rPr>
              <a:t>  </a:t>
            </a:r>
            <a:r>
              <a:rPr lang="th-TH" sz="3600" b="1" dirty="0">
                <a:solidFill>
                  <a:srgbClr val="FF0000"/>
                </a:solidFill>
                <a:latin typeface="FreesiaUPC" pitchFamily="34" charset="-34"/>
                <a:cs typeface="FreesiaUPC" pitchFamily="34" charset="-34"/>
              </a:rPr>
              <a:t>การเลื่อนเวลาการฝึกอบรม/ทดสอบต้องไม่กระทบกับวงเงินกู้ยืมที่ได้รับอนุมัติและสัญญากู้ยืมเงิน</a:t>
            </a:r>
            <a:endParaRPr lang="en-US" sz="3600" b="1" dirty="0">
              <a:solidFill>
                <a:srgbClr val="FF00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3186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12415" y="673883"/>
            <a:ext cx="1153814" cy="1080370"/>
          </a:xfrm>
          <a:prstGeom prst="rect">
            <a:avLst/>
          </a:prstGeom>
          <a:noFill/>
        </p:spPr>
      </p:pic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95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717355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542612" y="117426"/>
            <a:ext cx="3646980" cy="940892"/>
          </a:xfrm>
          <a:prstGeom prst="homePlate">
            <a:avLst/>
          </a:prstGeom>
          <a:noFill/>
        </p:spPr>
        <p:txBody>
          <a:bodyPr wrap="square" lIns="108832" tIns="54416" rIns="108832" bIns="54416" rtlCol="0">
            <a:spAutoFit/>
          </a:bodyPr>
          <a:lstStyle/>
          <a:p>
            <a:pPr algn="r"/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สาระสำคัญ</a:t>
            </a:r>
            <a:endParaRPr lang="en-US" sz="5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9" name="Picture 4" descr="รูปภาพที่เกี่ยวข้อ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202" y="-26590"/>
            <a:ext cx="2854105" cy="10849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55856962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ตัวยึดหมายเลขภาพนิ่ง 1"/>
          <p:cNvSpPr txBox="1">
            <a:spLocks/>
          </p:cNvSpPr>
          <p:nvPr/>
        </p:nvSpPr>
        <p:spPr bwMode="auto">
          <a:xfrm>
            <a:off x="11329810" y="6292846"/>
            <a:ext cx="812483" cy="521329"/>
          </a:xfrm>
          <a:prstGeom prst="rect">
            <a:avLst/>
          </a:prstGeom>
        </p:spPr>
        <p:txBody>
          <a:bodyPr vert="horz" lIns="121832" tIns="60916" rIns="121832" bIns="60916" anchor="ctr"/>
          <a:lstStyle>
            <a:defPPr>
              <a:defRPr lang="en-US"/>
            </a:defPPr>
            <a:lvl1pPr marL="0" algn="ctr" defTabSz="1218987" rtl="0" eaLnBrk="1" latinLnBrk="0" hangingPunct="1">
              <a:defRPr kumimoji="0" sz="19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60949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98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48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797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746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6960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6453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5947" algn="l" defTabSz="121898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>
                <a:solidFill>
                  <a:schemeClr val="tx1"/>
                </a:solidFill>
                <a:latin typeface="FreesiaUPC" pitchFamily="34" charset="-34"/>
                <a:cs typeface="FreesiaUPC" pitchFamily="34" charset="-34"/>
              </a:rPr>
              <a:pPr/>
              <a:t>96</a:t>
            </a:fld>
            <a:endParaRPr lang="en-US" sz="2400" dirty="0">
              <a:solidFill>
                <a:schemeClr val="tx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06219" y="6370905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23149" y="1509095"/>
            <a:ext cx="11036914" cy="768571"/>
          </a:xfrm>
          <a:prstGeom prst="round2DiagRect">
            <a:avLst/>
          </a:prstGeom>
          <a:solidFill>
            <a:srgbClr val="FF7C80"/>
          </a:solidFill>
        </p:spPr>
        <p:txBody>
          <a:bodyPr wrap="square" lIns="108832" tIns="54416" rIns="108832" bIns="54416" rtlCol="0" anchor="ctr" anchorCtr="0">
            <a:spAutoFit/>
          </a:bodyPr>
          <a:lstStyle/>
          <a:p>
            <a:r>
              <a:rPr lang="th-TH" sz="3800" b="1" spc="-60" dirty="0">
                <a:latin typeface="FreesiaUPC" pitchFamily="34" charset="-34"/>
                <a:cs typeface="FreesiaUPC" pitchFamily="34" charset="-34"/>
              </a:rPr>
              <a:t>9. ต้องนำเงินกู้ยืมไปใช้ฝึกอบรม/ทดสอบมาตรฐานฯ ตามที่ได้รับอนุมัติ    </a:t>
            </a:r>
            <a:endParaRPr lang="en-US" sz="38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3149" y="2620244"/>
            <a:ext cx="11036914" cy="1415557"/>
          </a:xfrm>
          <a:prstGeom prst="round2DiagRect">
            <a:avLst/>
          </a:prstGeom>
          <a:solidFill>
            <a:srgbClr val="66FF66"/>
          </a:solidFill>
        </p:spPr>
        <p:txBody>
          <a:bodyPr wrap="square" lIns="108832" tIns="54416" rIns="108832" bIns="54416" rtlCol="0">
            <a:spAutoFit/>
          </a:bodyPr>
          <a:lstStyle/>
          <a:p>
            <a:r>
              <a:rPr lang="th-TH" sz="38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10. หากตรวจสอบภายหลังพบว่าผู้กู้ยืมเงินระบุข้อมูลไม่ตรงกับความเป็นจริง</a:t>
            </a:r>
            <a:br>
              <a:rPr lang="th-TH" sz="38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3800" b="1" spc="-60" dirty="0">
                <a:solidFill>
                  <a:schemeClr val="bg1"/>
                </a:solidFill>
                <a:latin typeface="FreesiaUPC" pitchFamily="34" charset="-34"/>
                <a:cs typeface="FreesiaUPC" pitchFamily="34" charset="-34"/>
              </a:rPr>
              <a:t>      จะพิจารณายกเลิกการอนุมัติให้กู้ยืมเงินกองทุนฯ</a:t>
            </a:r>
            <a:endParaRPr lang="en-US" sz="3800" b="1" dirty="0">
              <a:solidFill>
                <a:schemeClr val="bg1"/>
              </a:solidFill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42612" y="117426"/>
            <a:ext cx="3646980" cy="940892"/>
          </a:xfrm>
          <a:prstGeom prst="homePlate">
            <a:avLst/>
          </a:prstGeom>
          <a:noFill/>
        </p:spPr>
        <p:txBody>
          <a:bodyPr wrap="square" lIns="108832" tIns="54416" rIns="108832" bIns="54416" rtlCol="0">
            <a:spAutoFit/>
          </a:bodyPr>
          <a:lstStyle/>
          <a:p>
            <a:pPr algn="r"/>
            <a:r>
              <a:rPr lang="th-TH" sz="54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สาระสำคัญ</a:t>
            </a:r>
            <a:endParaRPr lang="en-US" sz="5400" b="1" dirty="0">
              <a:solidFill>
                <a:srgbClr val="FFFF00"/>
              </a:solidFill>
              <a:latin typeface="FreesiaUPC" pitchFamily="34" charset="-34"/>
              <a:cs typeface="FreesiaUPC" pitchFamily="34" charset="-34"/>
            </a:endParaRPr>
          </a:p>
        </p:txBody>
      </p:sp>
      <p:pic>
        <p:nvPicPr>
          <p:cNvPr id="12" name="Picture 4" descr="รูปภาพที่เกี่ยวข้อง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202" y="-26590"/>
            <a:ext cx="2854105" cy="1084908"/>
          </a:xfrm>
          <a:prstGeom prst="rect">
            <a:avLst/>
          </a:prstGeom>
          <a:noFill/>
        </p:spPr>
      </p:pic>
      <p:pic>
        <p:nvPicPr>
          <p:cNvPr id="13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89749" y="808374"/>
            <a:ext cx="1080121" cy="1080120"/>
          </a:xfrm>
          <a:prstGeom prst="rect">
            <a:avLst/>
          </a:prstGeom>
          <a:noFill/>
        </p:spPr>
      </p:pic>
      <p:pic>
        <p:nvPicPr>
          <p:cNvPr id="16" name="Picture 2" descr="ผลการค้นหารูปภาพสำหรับ pin 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86303" y="2285400"/>
            <a:ext cx="1080121" cy="10801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49324470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35" y="765498"/>
            <a:ext cx="10369152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 txBox="1">
            <a:spLocks/>
          </p:cNvSpPr>
          <p:nvPr/>
        </p:nvSpPr>
        <p:spPr>
          <a:xfrm>
            <a:off x="11329808" y="6292841"/>
            <a:ext cx="812483" cy="521329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 algn="ctr"/>
              <a:t>97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122819899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ชื่อเรื่องรอง 2"/>
          <p:cNvSpPr txBox="1">
            <a:spLocks/>
          </p:cNvSpPr>
          <p:nvPr/>
        </p:nvSpPr>
        <p:spPr>
          <a:xfrm>
            <a:off x="4293419" y="3883451"/>
            <a:ext cx="6840760" cy="842487"/>
          </a:xfrm>
          <a:prstGeom prst="rect">
            <a:avLst/>
          </a:prstGeom>
        </p:spPr>
        <p:txBody>
          <a:bodyPr>
            <a:normAutofit/>
          </a:bodyPr>
          <a:lstStyle>
            <a:lvl1pPr marL="489743" indent="-408120" algn="l" rtl="0" eaLnBrk="1" latinLnBrk="0" hangingPunct="1">
              <a:spcBef>
                <a:spcPts val="833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81538" indent="-34010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3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86268" indent="-27208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01880" indent="-27208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763077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35156" indent="-250313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63703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92250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20797" indent="-217664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1623" indent="0" algn="ctr">
              <a:buNone/>
            </a:pPr>
            <a:r>
              <a:rPr lang="th-TH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โทร. </a:t>
            </a:r>
            <a:r>
              <a:rPr lang="en-US" sz="4800" b="1" dirty="0"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0 2643 6039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49203" y="189434"/>
            <a:ext cx="5182551" cy="2015505"/>
          </a:xfrm>
          <a:prstGeom prst="wedgeEllipseCallout">
            <a:avLst>
              <a:gd name="adj1" fmla="val -28942"/>
              <a:gd name="adj2" fmla="val 53249"/>
            </a:avLst>
          </a:prstGeom>
          <a:solidFill>
            <a:srgbClr val="FFC000"/>
          </a:solidFill>
        </p:spPr>
        <p:txBody>
          <a:bodyPr wrap="square" lIns="108808" tIns="54404" rIns="108808" bIns="54404" rtlCol="0">
            <a:spAutoFit/>
          </a:bodyPr>
          <a:lstStyle/>
          <a:p>
            <a:pPr algn="ctr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สอบถาม</a:t>
            </a:r>
          </a:p>
          <a:p>
            <a:pPr algn="ctr"/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ข้อมูลเพิ่มเติม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01131" y="4581922"/>
            <a:ext cx="9117451" cy="771590"/>
          </a:xfrm>
          <a:prstGeom prst="rect">
            <a:avLst/>
          </a:prstGeom>
          <a:noFill/>
        </p:spPr>
        <p:txBody>
          <a:bodyPr wrap="square" lIns="108808" tIns="54404" rIns="108808" bIns="54404" rtlCol="0">
            <a:spAutoFit/>
          </a:bodyPr>
          <a:lstStyle/>
          <a:p>
            <a:r>
              <a:rPr lang="th-TH" sz="4300" b="1" dirty="0">
                <a:latin typeface="FreesiaUPC" pitchFamily="34" charset="-34"/>
                <a:cs typeface="FreesiaUPC" pitchFamily="34" charset="-34"/>
              </a:rPr>
              <a:t>ดาวน์โหลดเอกสารได้ที่ </a:t>
            </a:r>
            <a:r>
              <a:rPr lang="en-US" sz="4300" b="1" dirty="0">
                <a:latin typeface="FreesiaUPC" pitchFamily="34" charset="-34"/>
                <a:cs typeface="FreesiaUPC" pitchFamily="34" charset="-34"/>
              </a:rPr>
              <a:t>: www.dsd.go.th/sdpaa</a:t>
            </a:r>
          </a:p>
        </p:txBody>
      </p:sp>
      <p:pic>
        <p:nvPicPr>
          <p:cNvPr id="6" name="Picture 2" descr="ผลการค้นหารูปภาพสำหรับ customer icon 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7035" y="1413570"/>
            <a:ext cx="2945283" cy="221033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4077395" y="2277666"/>
            <a:ext cx="648072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กองส่งเสริมการพัฒนาฝีมือแรงงาน</a:t>
            </a:r>
            <a:b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</a:br>
            <a:r>
              <a:rPr lang="th-TH" sz="4800" b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solidFill>
                  <a:srgbClr val="FFFF00"/>
                </a:solidFill>
                <a:latin typeface="FreesiaUPC" pitchFamily="34" charset="-34"/>
                <a:cs typeface="FreesiaUPC" pitchFamily="34" charset="-34"/>
              </a:rPr>
              <a:t>กลุ่มงานบริหารกองทุน</a:t>
            </a:r>
            <a:endParaRPr lang="en-US" sz="4800" dirty="0"/>
          </a:p>
        </p:txBody>
      </p:sp>
      <p:sp>
        <p:nvSpPr>
          <p:cNvPr id="8" name="Slide Number Placeholder 1"/>
          <p:cNvSpPr txBox="1">
            <a:spLocks/>
          </p:cNvSpPr>
          <p:nvPr/>
        </p:nvSpPr>
        <p:spPr>
          <a:xfrm>
            <a:off x="11350203" y="6418161"/>
            <a:ext cx="792088" cy="365210"/>
          </a:xfrm>
          <a:prstGeom prst="rect">
            <a:avLst/>
          </a:prstGeom>
        </p:spPr>
        <p:txBody>
          <a:bodyPr vert="horz" lIns="108832" tIns="54416" rIns="108832" bIns="54416" anchor="b"/>
          <a:lstStyle>
            <a:defPPr>
              <a:defRPr lang="en-US"/>
            </a:defPPr>
            <a:lvl1pPr marL="0" algn="l" defTabSz="1218297" rtl="0" eaLnBrk="1" latinLnBrk="0" hangingPunct="1">
              <a:defRPr kumimoji="0"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609148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829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744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6594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5747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4895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4043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3192" algn="l" defTabSz="1218297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343B473-D533-461D-A761-DB0447F08C08}" type="slidenum">
              <a:rPr lang="en-US" sz="2400" b="1" smtClean="0">
                <a:latin typeface="FreesiaUPC" pitchFamily="34" charset="-34"/>
                <a:cs typeface="FreesiaUPC" pitchFamily="34" charset="-34"/>
              </a:rPr>
              <a:pPr/>
              <a:t>98</a:t>
            </a:fld>
            <a:endParaRPr lang="en-US" sz="2400" b="1" dirty="0">
              <a:latin typeface="FreesiaUPC" pitchFamily="34" charset="-34"/>
              <a:cs typeface="FreesiaUPC" pitchFamily="34" charset="-34"/>
            </a:endParaRPr>
          </a:p>
        </p:txBody>
      </p:sp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645347" y="6448960"/>
            <a:ext cx="7820144" cy="365210"/>
          </a:xfrm>
        </p:spPr>
        <p:txBody>
          <a:bodyPr/>
          <a:lstStyle/>
          <a:p>
            <a:pPr algn="r"/>
            <a:r>
              <a:rPr lang="th-TH" sz="1600" b="1" dirty="0"/>
              <a:t>กองส่งเสริมการพัฒนาฝีมือแรงงาน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10274997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13141</TotalTime>
  <Words>8078</Words>
  <Application>Microsoft Office PowerPoint</Application>
  <PresentationFormat>กำหนดเอง</PresentationFormat>
  <Paragraphs>1170</Paragraphs>
  <Slides>98</Slides>
  <Notes>20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98</vt:i4>
      </vt:variant>
    </vt:vector>
  </HeadingPairs>
  <TitlesOfParts>
    <vt:vector size="99" baseType="lpstr">
      <vt:lpstr>Metro</vt:lpstr>
      <vt:lpstr>งานนำเสนอ PowerPoint</vt:lpstr>
      <vt:lpstr>พระราชบัญญัติส่งเสริมการพัฒนาฝีมือแรงงาน พ.ศ. 2545</vt:lpstr>
      <vt:lpstr>กองทุนพัฒนาฝีมือแรงงาน</vt:lpstr>
      <vt:lpstr>กองทุนพัฒนาฝีมือแรงงาน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การติดตามหนี้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ผลการดำเนินการการให้เงินกู้ยืมเงิน และ การให้เงินช่วยเหลือหรืออุดหนุน กองทุนพัฒนาฝีมือแรงงาน</dc:title>
  <dc:creator>DS</dc:creator>
  <cp:lastModifiedBy>Windows User</cp:lastModifiedBy>
  <cp:revision>1835</cp:revision>
  <cp:lastPrinted>2017-11-22T07:03:44Z</cp:lastPrinted>
  <dcterms:created xsi:type="dcterms:W3CDTF">2016-11-14T02:21:37Z</dcterms:created>
  <dcterms:modified xsi:type="dcterms:W3CDTF">2017-12-06T09:28:11Z</dcterms:modified>
</cp:coreProperties>
</file>